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Lst>
  <p:notesMasterIdLst>
    <p:notesMasterId r:id="rId21"/>
  </p:notesMasterIdLst>
  <p:handoutMasterIdLst>
    <p:handoutMasterId r:id="rId22"/>
  </p:handoutMasterIdLst>
  <p:sldIdLst>
    <p:sldId id="262" r:id="rId5"/>
    <p:sldId id="281" r:id="rId6"/>
    <p:sldId id="295" r:id="rId7"/>
    <p:sldId id="286" r:id="rId8"/>
    <p:sldId id="287" r:id="rId9"/>
    <p:sldId id="307" r:id="rId10"/>
    <p:sldId id="308" r:id="rId11"/>
    <p:sldId id="309" r:id="rId12"/>
    <p:sldId id="310" r:id="rId13"/>
    <p:sldId id="279" r:id="rId14"/>
    <p:sldId id="296" r:id="rId15"/>
    <p:sldId id="297" r:id="rId16"/>
    <p:sldId id="299" r:id="rId17"/>
    <p:sldId id="270" r:id="rId18"/>
    <p:sldId id="292"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p:scale>
          <a:sx n="100" d="100"/>
          <a:sy n="100" d="100"/>
        </p:scale>
        <p:origin x="990" y="156"/>
      </p:cViewPr>
      <p:guideLst>
        <p:guide pos="3840"/>
        <p:guide orient="horz" pos="2160"/>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B8D9D8-80F9-4569-AA1D-1918E91CC8E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1B0A349-A965-4A3D-A3D1-A40EF8612154}">
      <dgm:prSet/>
      <dgm:spPr/>
      <dgm:t>
        <a:bodyPr/>
        <a:lstStyle/>
        <a:p>
          <a:r>
            <a:rPr lang="en-US"/>
            <a:t>Top 5 Happiest Countries</a:t>
          </a:r>
        </a:p>
      </dgm:t>
    </dgm:pt>
    <dgm:pt modelId="{A1E5557F-384A-4030-8FC0-FA432539EFB5}" type="parTrans" cxnId="{0CD9EF90-B22B-46CC-90FC-01CF3C0AD47A}">
      <dgm:prSet/>
      <dgm:spPr/>
      <dgm:t>
        <a:bodyPr/>
        <a:lstStyle/>
        <a:p>
          <a:endParaRPr lang="en-US"/>
        </a:p>
      </dgm:t>
    </dgm:pt>
    <dgm:pt modelId="{ECA437DA-48DA-4017-9D42-38580E417DA5}" type="sibTrans" cxnId="{0CD9EF90-B22B-46CC-90FC-01CF3C0AD47A}">
      <dgm:prSet/>
      <dgm:spPr/>
      <dgm:t>
        <a:bodyPr/>
        <a:lstStyle/>
        <a:p>
          <a:endParaRPr lang="en-US"/>
        </a:p>
      </dgm:t>
    </dgm:pt>
    <dgm:pt modelId="{149EA407-ECAF-4C51-88CA-E43E25D872BB}">
      <dgm:prSet/>
      <dgm:spPr/>
      <dgm:t>
        <a:bodyPr/>
        <a:lstStyle/>
        <a:p>
          <a:r>
            <a:rPr lang="en-US"/>
            <a:t>Norway</a:t>
          </a:r>
        </a:p>
      </dgm:t>
    </dgm:pt>
    <dgm:pt modelId="{69780816-DCE3-434E-8782-76AABCC40C3D}" type="parTrans" cxnId="{85BE0C5C-EC59-4139-98AA-BD502AEEA514}">
      <dgm:prSet/>
      <dgm:spPr/>
      <dgm:t>
        <a:bodyPr/>
        <a:lstStyle/>
        <a:p>
          <a:endParaRPr lang="en-US"/>
        </a:p>
      </dgm:t>
    </dgm:pt>
    <dgm:pt modelId="{E6EDDAC4-FCF8-46C1-9583-D32E8F9DA7C0}" type="sibTrans" cxnId="{85BE0C5C-EC59-4139-98AA-BD502AEEA514}">
      <dgm:prSet/>
      <dgm:spPr/>
      <dgm:t>
        <a:bodyPr/>
        <a:lstStyle/>
        <a:p>
          <a:endParaRPr lang="en-US"/>
        </a:p>
      </dgm:t>
    </dgm:pt>
    <dgm:pt modelId="{B8114BCE-5582-42AC-BABB-5E2527806186}">
      <dgm:prSet/>
      <dgm:spPr/>
      <dgm:t>
        <a:bodyPr/>
        <a:lstStyle/>
        <a:p>
          <a:r>
            <a:rPr lang="en-US" b="1" dirty="0">
              <a:solidFill>
                <a:schemeClr val="accent1">
                  <a:lumMod val="50000"/>
                </a:schemeClr>
              </a:solidFill>
            </a:rPr>
            <a:t>Denmark</a:t>
          </a:r>
        </a:p>
      </dgm:t>
    </dgm:pt>
    <dgm:pt modelId="{AB9AE72A-46EC-4519-BDA5-AC986274FBB2}" type="parTrans" cxnId="{174AE575-3CD4-4B49-A6EA-7032CE0FDACE}">
      <dgm:prSet/>
      <dgm:spPr/>
      <dgm:t>
        <a:bodyPr/>
        <a:lstStyle/>
        <a:p>
          <a:endParaRPr lang="en-US"/>
        </a:p>
      </dgm:t>
    </dgm:pt>
    <dgm:pt modelId="{33CD08D2-AD4F-4A6C-8312-461EF107B5E7}" type="sibTrans" cxnId="{174AE575-3CD4-4B49-A6EA-7032CE0FDACE}">
      <dgm:prSet/>
      <dgm:spPr/>
      <dgm:t>
        <a:bodyPr/>
        <a:lstStyle/>
        <a:p>
          <a:endParaRPr lang="en-US"/>
        </a:p>
      </dgm:t>
    </dgm:pt>
    <dgm:pt modelId="{AAC5C970-105F-48B0-ACB7-28FE7FFF7AD8}">
      <dgm:prSet/>
      <dgm:spPr/>
      <dgm:t>
        <a:bodyPr/>
        <a:lstStyle/>
        <a:p>
          <a:r>
            <a:rPr lang="en-US"/>
            <a:t>Iceland </a:t>
          </a:r>
        </a:p>
      </dgm:t>
    </dgm:pt>
    <dgm:pt modelId="{17A16673-646C-4F63-BB69-1502BADDDB55}" type="parTrans" cxnId="{B7CB0EBF-AC24-42DB-BA7D-2D197ECA2553}">
      <dgm:prSet/>
      <dgm:spPr/>
      <dgm:t>
        <a:bodyPr/>
        <a:lstStyle/>
        <a:p>
          <a:endParaRPr lang="en-US"/>
        </a:p>
      </dgm:t>
    </dgm:pt>
    <dgm:pt modelId="{D4E66769-33D5-4D5A-A400-20A044C5A7D1}" type="sibTrans" cxnId="{B7CB0EBF-AC24-42DB-BA7D-2D197ECA2553}">
      <dgm:prSet/>
      <dgm:spPr/>
      <dgm:t>
        <a:bodyPr/>
        <a:lstStyle/>
        <a:p>
          <a:endParaRPr lang="en-US"/>
        </a:p>
      </dgm:t>
    </dgm:pt>
    <dgm:pt modelId="{B04B14BE-27C6-47E7-9ACE-E085C27A0199}">
      <dgm:prSet/>
      <dgm:spPr/>
      <dgm:t>
        <a:bodyPr/>
        <a:lstStyle/>
        <a:p>
          <a:r>
            <a:rPr lang="en-US"/>
            <a:t>Switzerland </a:t>
          </a:r>
        </a:p>
      </dgm:t>
    </dgm:pt>
    <dgm:pt modelId="{A05A4F89-2B10-4B8D-9D89-2FC06A63305D}" type="parTrans" cxnId="{4EB9FA6A-34B5-4FF2-B608-2DC5404A5E21}">
      <dgm:prSet/>
      <dgm:spPr/>
      <dgm:t>
        <a:bodyPr/>
        <a:lstStyle/>
        <a:p>
          <a:endParaRPr lang="en-US"/>
        </a:p>
      </dgm:t>
    </dgm:pt>
    <dgm:pt modelId="{03CCA524-022D-455A-8075-F635406BED7D}" type="sibTrans" cxnId="{4EB9FA6A-34B5-4FF2-B608-2DC5404A5E21}">
      <dgm:prSet/>
      <dgm:spPr/>
      <dgm:t>
        <a:bodyPr/>
        <a:lstStyle/>
        <a:p>
          <a:endParaRPr lang="en-US"/>
        </a:p>
      </dgm:t>
    </dgm:pt>
    <dgm:pt modelId="{8E1882AD-5648-4C45-A40D-60EE82A61771}">
      <dgm:prSet/>
      <dgm:spPr/>
      <dgm:t>
        <a:bodyPr/>
        <a:lstStyle/>
        <a:p>
          <a:r>
            <a:rPr lang="en-US"/>
            <a:t>Finland</a:t>
          </a:r>
        </a:p>
      </dgm:t>
    </dgm:pt>
    <dgm:pt modelId="{A249D4BE-6305-4CFB-8EEE-5C0C3289CBF2}" type="parTrans" cxnId="{01D4052E-6884-4914-96EB-8E1EF37BE499}">
      <dgm:prSet/>
      <dgm:spPr/>
      <dgm:t>
        <a:bodyPr/>
        <a:lstStyle/>
        <a:p>
          <a:endParaRPr lang="en-US"/>
        </a:p>
      </dgm:t>
    </dgm:pt>
    <dgm:pt modelId="{2B63D5C3-184D-4AAC-8E14-250A08F5EEB9}" type="sibTrans" cxnId="{01D4052E-6884-4914-96EB-8E1EF37BE499}">
      <dgm:prSet/>
      <dgm:spPr/>
      <dgm:t>
        <a:bodyPr/>
        <a:lstStyle/>
        <a:p>
          <a:endParaRPr lang="en-US"/>
        </a:p>
      </dgm:t>
    </dgm:pt>
    <dgm:pt modelId="{C9853202-3680-4DE2-849B-A21069804BE0}">
      <dgm:prSet/>
      <dgm:spPr/>
      <dgm:t>
        <a:bodyPr/>
        <a:lstStyle/>
        <a:p>
          <a:r>
            <a:rPr lang="en-US"/>
            <a:t>Top 5 Countries for Life Expectancy</a:t>
          </a:r>
        </a:p>
      </dgm:t>
    </dgm:pt>
    <dgm:pt modelId="{34133084-9786-40C4-888E-523185E13F28}" type="parTrans" cxnId="{909616EE-3253-4186-B4D9-CC9427B56D25}">
      <dgm:prSet/>
      <dgm:spPr/>
      <dgm:t>
        <a:bodyPr/>
        <a:lstStyle/>
        <a:p>
          <a:endParaRPr lang="en-US"/>
        </a:p>
      </dgm:t>
    </dgm:pt>
    <dgm:pt modelId="{CD56E6AF-75E5-4BA5-BBA1-A705B5C6291D}" type="sibTrans" cxnId="{909616EE-3253-4186-B4D9-CC9427B56D25}">
      <dgm:prSet/>
      <dgm:spPr/>
      <dgm:t>
        <a:bodyPr/>
        <a:lstStyle/>
        <a:p>
          <a:endParaRPr lang="en-US"/>
        </a:p>
      </dgm:t>
    </dgm:pt>
    <dgm:pt modelId="{265E94B4-807B-425E-AB24-A082EB54C593}">
      <dgm:prSet/>
      <dgm:spPr/>
      <dgm:t>
        <a:bodyPr/>
        <a:lstStyle/>
        <a:p>
          <a:r>
            <a:rPr lang="en-US"/>
            <a:t>Slovenia</a:t>
          </a:r>
        </a:p>
      </dgm:t>
    </dgm:pt>
    <dgm:pt modelId="{B319B09B-9CB4-4F1B-93A5-1FE0CE2D289C}" type="parTrans" cxnId="{BCD72BE4-D545-46DE-8527-92120C73D6CB}">
      <dgm:prSet/>
      <dgm:spPr/>
      <dgm:t>
        <a:bodyPr/>
        <a:lstStyle/>
        <a:p>
          <a:endParaRPr lang="en-US"/>
        </a:p>
      </dgm:t>
    </dgm:pt>
    <dgm:pt modelId="{4B89A1B8-04E7-48FF-AB1B-AFA06422B006}" type="sibTrans" cxnId="{BCD72BE4-D545-46DE-8527-92120C73D6CB}">
      <dgm:prSet/>
      <dgm:spPr/>
      <dgm:t>
        <a:bodyPr/>
        <a:lstStyle/>
        <a:p>
          <a:endParaRPr lang="en-US"/>
        </a:p>
      </dgm:t>
    </dgm:pt>
    <dgm:pt modelId="{1696E4BA-489B-47FC-BB8C-ADA2008C9511}">
      <dgm:prSet/>
      <dgm:spPr/>
      <dgm:t>
        <a:bodyPr/>
        <a:lstStyle/>
        <a:p>
          <a:r>
            <a:rPr lang="en-US" b="1" dirty="0">
              <a:solidFill>
                <a:schemeClr val="accent1">
                  <a:lumMod val="50000"/>
                </a:schemeClr>
              </a:solidFill>
            </a:rPr>
            <a:t>Denmark</a:t>
          </a:r>
        </a:p>
      </dgm:t>
    </dgm:pt>
    <dgm:pt modelId="{1D4006A0-AA14-46A4-B652-C98574F0BC14}" type="parTrans" cxnId="{C3B0F416-AF89-45B2-93E7-42041F196448}">
      <dgm:prSet/>
      <dgm:spPr/>
      <dgm:t>
        <a:bodyPr/>
        <a:lstStyle/>
        <a:p>
          <a:endParaRPr lang="en-US"/>
        </a:p>
      </dgm:t>
    </dgm:pt>
    <dgm:pt modelId="{FB81BB75-C6EC-4269-B133-A7F5B43E4786}" type="sibTrans" cxnId="{C3B0F416-AF89-45B2-93E7-42041F196448}">
      <dgm:prSet/>
      <dgm:spPr/>
      <dgm:t>
        <a:bodyPr/>
        <a:lstStyle/>
        <a:p>
          <a:endParaRPr lang="en-US"/>
        </a:p>
      </dgm:t>
    </dgm:pt>
    <dgm:pt modelId="{5D05D717-693F-4F7E-B531-49D64A28A63C}">
      <dgm:prSet/>
      <dgm:spPr/>
      <dgm:t>
        <a:bodyPr/>
        <a:lstStyle/>
        <a:p>
          <a:r>
            <a:rPr lang="en-US"/>
            <a:t>Chile</a:t>
          </a:r>
        </a:p>
      </dgm:t>
    </dgm:pt>
    <dgm:pt modelId="{3DA7C9C8-3839-4108-9A79-B15ADEC74B14}" type="parTrans" cxnId="{D6FC2359-1F25-439A-846D-78D968DD7F0E}">
      <dgm:prSet/>
      <dgm:spPr/>
      <dgm:t>
        <a:bodyPr/>
        <a:lstStyle/>
        <a:p>
          <a:endParaRPr lang="en-US"/>
        </a:p>
      </dgm:t>
    </dgm:pt>
    <dgm:pt modelId="{A983449E-4473-4EC8-BBCE-F9E2AEC34708}" type="sibTrans" cxnId="{D6FC2359-1F25-439A-846D-78D968DD7F0E}">
      <dgm:prSet/>
      <dgm:spPr/>
      <dgm:t>
        <a:bodyPr/>
        <a:lstStyle/>
        <a:p>
          <a:endParaRPr lang="en-US"/>
        </a:p>
      </dgm:t>
    </dgm:pt>
    <dgm:pt modelId="{2449BA3B-A7EE-4304-A1C6-6FD2FB34A033}">
      <dgm:prSet/>
      <dgm:spPr/>
      <dgm:t>
        <a:bodyPr/>
        <a:lstStyle/>
        <a:p>
          <a:r>
            <a:rPr lang="en-US"/>
            <a:t>Cyprus</a:t>
          </a:r>
        </a:p>
      </dgm:t>
    </dgm:pt>
    <dgm:pt modelId="{13D1D4AC-E170-48BE-A75E-C8A7F7D3305F}" type="parTrans" cxnId="{EDE6FC68-74E1-4EA7-B720-191A8C4C9FF5}">
      <dgm:prSet/>
      <dgm:spPr/>
      <dgm:t>
        <a:bodyPr/>
        <a:lstStyle/>
        <a:p>
          <a:endParaRPr lang="en-US"/>
        </a:p>
      </dgm:t>
    </dgm:pt>
    <dgm:pt modelId="{415FCA72-DA86-43BB-A17A-C2949CDD2DFA}" type="sibTrans" cxnId="{EDE6FC68-74E1-4EA7-B720-191A8C4C9FF5}">
      <dgm:prSet/>
      <dgm:spPr/>
      <dgm:t>
        <a:bodyPr/>
        <a:lstStyle/>
        <a:p>
          <a:endParaRPr lang="en-US"/>
        </a:p>
      </dgm:t>
    </dgm:pt>
    <dgm:pt modelId="{1E812828-9703-4E51-9418-A8CE82E8D80C}">
      <dgm:prSet/>
      <dgm:spPr/>
      <dgm:t>
        <a:bodyPr/>
        <a:lstStyle/>
        <a:p>
          <a:r>
            <a:rPr lang="en-US"/>
            <a:t>Japan</a:t>
          </a:r>
        </a:p>
      </dgm:t>
    </dgm:pt>
    <dgm:pt modelId="{937E6FE4-2176-4F0F-85CF-9F8440553FA6}" type="parTrans" cxnId="{8472F969-1BA8-4863-914B-5D8726DA0FBB}">
      <dgm:prSet/>
      <dgm:spPr/>
      <dgm:t>
        <a:bodyPr/>
        <a:lstStyle/>
        <a:p>
          <a:endParaRPr lang="en-US"/>
        </a:p>
      </dgm:t>
    </dgm:pt>
    <dgm:pt modelId="{D01D9A7A-9109-4F39-AD37-92E444F60F7C}" type="sibTrans" cxnId="{8472F969-1BA8-4863-914B-5D8726DA0FBB}">
      <dgm:prSet/>
      <dgm:spPr/>
      <dgm:t>
        <a:bodyPr/>
        <a:lstStyle/>
        <a:p>
          <a:endParaRPr lang="en-US"/>
        </a:p>
      </dgm:t>
    </dgm:pt>
    <dgm:pt modelId="{2355EDDA-50BD-4083-B743-F1C5B9E39417}" type="pres">
      <dgm:prSet presAssocID="{DAB8D9D8-80F9-4569-AA1D-1918E91CC8E3}" presName="linear" presStyleCnt="0">
        <dgm:presLayoutVars>
          <dgm:dir/>
          <dgm:animLvl val="lvl"/>
          <dgm:resizeHandles val="exact"/>
        </dgm:presLayoutVars>
      </dgm:prSet>
      <dgm:spPr/>
    </dgm:pt>
    <dgm:pt modelId="{A47A1B92-069B-406D-B91D-7FA59172E086}" type="pres">
      <dgm:prSet presAssocID="{E1B0A349-A965-4A3D-A3D1-A40EF8612154}" presName="parentLin" presStyleCnt="0"/>
      <dgm:spPr/>
    </dgm:pt>
    <dgm:pt modelId="{A17BED56-804F-43BD-9E9E-EE3D175093FD}" type="pres">
      <dgm:prSet presAssocID="{E1B0A349-A965-4A3D-A3D1-A40EF8612154}" presName="parentLeftMargin" presStyleLbl="node1" presStyleIdx="0" presStyleCnt="2"/>
      <dgm:spPr/>
    </dgm:pt>
    <dgm:pt modelId="{7273DDB1-307F-4693-850F-E76C2C09F40E}" type="pres">
      <dgm:prSet presAssocID="{E1B0A349-A965-4A3D-A3D1-A40EF8612154}" presName="parentText" presStyleLbl="node1" presStyleIdx="0" presStyleCnt="2">
        <dgm:presLayoutVars>
          <dgm:chMax val="0"/>
          <dgm:bulletEnabled val="1"/>
        </dgm:presLayoutVars>
      </dgm:prSet>
      <dgm:spPr/>
    </dgm:pt>
    <dgm:pt modelId="{615DFB98-0F0C-46AE-BC19-CD147A6BBCD4}" type="pres">
      <dgm:prSet presAssocID="{E1B0A349-A965-4A3D-A3D1-A40EF8612154}" presName="negativeSpace" presStyleCnt="0"/>
      <dgm:spPr/>
    </dgm:pt>
    <dgm:pt modelId="{38A293BB-FBEF-4E42-AF8E-F76AC886D24E}" type="pres">
      <dgm:prSet presAssocID="{E1B0A349-A965-4A3D-A3D1-A40EF8612154}" presName="childText" presStyleLbl="conFgAcc1" presStyleIdx="0" presStyleCnt="2">
        <dgm:presLayoutVars>
          <dgm:bulletEnabled val="1"/>
        </dgm:presLayoutVars>
      </dgm:prSet>
      <dgm:spPr/>
    </dgm:pt>
    <dgm:pt modelId="{1149F275-E044-48B8-BEF4-6FB62712983C}" type="pres">
      <dgm:prSet presAssocID="{ECA437DA-48DA-4017-9D42-38580E417DA5}" presName="spaceBetweenRectangles" presStyleCnt="0"/>
      <dgm:spPr/>
    </dgm:pt>
    <dgm:pt modelId="{B9A2E3D8-1DFF-46DB-BF81-154D0CEB0F1F}" type="pres">
      <dgm:prSet presAssocID="{C9853202-3680-4DE2-849B-A21069804BE0}" presName="parentLin" presStyleCnt="0"/>
      <dgm:spPr/>
    </dgm:pt>
    <dgm:pt modelId="{F2A3D34E-91FD-4B8B-B0EC-A174AFC0A929}" type="pres">
      <dgm:prSet presAssocID="{C9853202-3680-4DE2-849B-A21069804BE0}" presName="parentLeftMargin" presStyleLbl="node1" presStyleIdx="0" presStyleCnt="2"/>
      <dgm:spPr/>
    </dgm:pt>
    <dgm:pt modelId="{C6FE4CA7-80BB-481C-B2AD-D32A9FF9A628}" type="pres">
      <dgm:prSet presAssocID="{C9853202-3680-4DE2-849B-A21069804BE0}" presName="parentText" presStyleLbl="node1" presStyleIdx="1" presStyleCnt="2">
        <dgm:presLayoutVars>
          <dgm:chMax val="0"/>
          <dgm:bulletEnabled val="1"/>
        </dgm:presLayoutVars>
      </dgm:prSet>
      <dgm:spPr/>
    </dgm:pt>
    <dgm:pt modelId="{B4056136-D6FE-4902-8A33-691651BBD8C7}" type="pres">
      <dgm:prSet presAssocID="{C9853202-3680-4DE2-849B-A21069804BE0}" presName="negativeSpace" presStyleCnt="0"/>
      <dgm:spPr/>
    </dgm:pt>
    <dgm:pt modelId="{26503D65-8F67-4E8E-8865-7EAEDC60364D}" type="pres">
      <dgm:prSet presAssocID="{C9853202-3680-4DE2-849B-A21069804BE0}" presName="childText" presStyleLbl="conFgAcc1" presStyleIdx="1" presStyleCnt="2">
        <dgm:presLayoutVars>
          <dgm:bulletEnabled val="1"/>
        </dgm:presLayoutVars>
      </dgm:prSet>
      <dgm:spPr/>
    </dgm:pt>
  </dgm:ptLst>
  <dgm:cxnLst>
    <dgm:cxn modelId="{7504DC04-AFC5-48B7-9C8C-67EC76AF989A}" type="presOf" srcId="{C9853202-3680-4DE2-849B-A21069804BE0}" destId="{F2A3D34E-91FD-4B8B-B0EC-A174AFC0A929}" srcOrd="0" destOrd="0" presId="urn:microsoft.com/office/officeart/2005/8/layout/list1"/>
    <dgm:cxn modelId="{C3B0F416-AF89-45B2-93E7-42041F196448}" srcId="{C9853202-3680-4DE2-849B-A21069804BE0}" destId="{1696E4BA-489B-47FC-BB8C-ADA2008C9511}" srcOrd="1" destOrd="0" parTransId="{1D4006A0-AA14-46A4-B652-C98574F0BC14}" sibTransId="{FB81BB75-C6EC-4269-B133-A7F5B43E4786}"/>
    <dgm:cxn modelId="{01D4052E-6884-4914-96EB-8E1EF37BE499}" srcId="{E1B0A349-A965-4A3D-A3D1-A40EF8612154}" destId="{8E1882AD-5648-4C45-A40D-60EE82A61771}" srcOrd="4" destOrd="0" parTransId="{A249D4BE-6305-4CFB-8EEE-5C0C3289CBF2}" sibTransId="{2B63D5C3-184D-4AAC-8E14-250A08F5EEB9}"/>
    <dgm:cxn modelId="{004E7B2F-0519-4076-9DE2-EEC0F34E92D7}" type="presOf" srcId="{8E1882AD-5648-4C45-A40D-60EE82A61771}" destId="{38A293BB-FBEF-4E42-AF8E-F76AC886D24E}" srcOrd="0" destOrd="4" presId="urn:microsoft.com/office/officeart/2005/8/layout/list1"/>
    <dgm:cxn modelId="{7C5C3435-05E1-4951-8437-46E64E6DE0A9}" type="presOf" srcId="{5D05D717-693F-4F7E-B531-49D64A28A63C}" destId="{26503D65-8F67-4E8E-8865-7EAEDC60364D}" srcOrd="0" destOrd="2" presId="urn:microsoft.com/office/officeart/2005/8/layout/list1"/>
    <dgm:cxn modelId="{85BE0C5C-EC59-4139-98AA-BD502AEEA514}" srcId="{E1B0A349-A965-4A3D-A3D1-A40EF8612154}" destId="{149EA407-ECAF-4C51-88CA-E43E25D872BB}" srcOrd="0" destOrd="0" parTransId="{69780816-DCE3-434E-8782-76AABCC40C3D}" sibTransId="{E6EDDAC4-FCF8-46C1-9583-D32E8F9DA7C0}"/>
    <dgm:cxn modelId="{05328566-1B03-475F-9CA8-B8258E2A45C6}" type="presOf" srcId="{1E812828-9703-4E51-9418-A8CE82E8D80C}" destId="{26503D65-8F67-4E8E-8865-7EAEDC60364D}" srcOrd="0" destOrd="4" presId="urn:microsoft.com/office/officeart/2005/8/layout/list1"/>
    <dgm:cxn modelId="{EDE6FC68-74E1-4EA7-B720-191A8C4C9FF5}" srcId="{C9853202-3680-4DE2-849B-A21069804BE0}" destId="{2449BA3B-A7EE-4304-A1C6-6FD2FB34A033}" srcOrd="3" destOrd="0" parTransId="{13D1D4AC-E170-48BE-A75E-C8A7F7D3305F}" sibTransId="{415FCA72-DA86-43BB-A17A-C2949CDD2DFA}"/>
    <dgm:cxn modelId="{8472F969-1BA8-4863-914B-5D8726DA0FBB}" srcId="{C9853202-3680-4DE2-849B-A21069804BE0}" destId="{1E812828-9703-4E51-9418-A8CE82E8D80C}" srcOrd="4" destOrd="0" parTransId="{937E6FE4-2176-4F0F-85CF-9F8440553FA6}" sibTransId="{D01D9A7A-9109-4F39-AD37-92E444F60F7C}"/>
    <dgm:cxn modelId="{4EB9FA6A-34B5-4FF2-B608-2DC5404A5E21}" srcId="{E1B0A349-A965-4A3D-A3D1-A40EF8612154}" destId="{B04B14BE-27C6-47E7-9ACE-E085C27A0199}" srcOrd="3" destOrd="0" parTransId="{A05A4F89-2B10-4B8D-9D89-2FC06A63305D}" sibTransId="{03CCA524-022D-455A-8075-F635406BED7D}"/>
    <dgm:cxn modelId="{174AE575-3CD4-4B49-A6EA-7032CE0FDACE}" srcId="{E1B0A349-A965-4A3D-A3D1-A40EF8612154}" destId="{B8114BCE-5582-42AC-BABB-5E2527806186}" srcOrd="1" destOrd="0" parTransId="{AB9AE72A-46EC-4519-BDA5-AC986274FBB2}" sibTransId="{33CD08D2-AD4F-4A6C-8312-461EF107B5E7}"/>
    <dgm:cxn modelId="{338B4058-7D49-4E23-AEAB-73DA0A32AC80}" type="presOf" srcId="{265E94B4-807B-425E-AB24-A082EB54C593}" destId="{26503D65-8F67-4E8E-8865-7EAEDC60364D}" srcOrd="0" destOrd="0" presId="urn:microsoft.com/office/officeart/2005/8/layout/list1"/>
    <dgm:cxn modelId="{EB6B5C58-A7EB-4E31-93F2-AAB1742BF27D}" type="presOf" srcId="{C9853202-3680-4DE2-849B-A21069804BE0}" destId="{C6FE4CA7-80BB-481C-B2AD-D32A9FF9A628}" srcOrd="1" destOrd="0" presId="urn:microsoft.com/office/officeart/2005/8/layout/list1"/>
    <dgm:cxn modelId="{D6FC2359-1F25-439A-846D-78D968DD7F0E}" srcId="{C9853202-3680-4DE2-849B-A21069804BE0}" destId="{5D05D717-693F-4F7E-B531-49D64A28A63C}" srcOrd="2" destOrd="0" parTransId="{3DA7C9C8-3839-4108-9A79-B15ADEC74B14}" sibTransId="{A983449E-4473-4EC8-BBCE-F9E2AEC34708}"/>
    <dgm:cxn modelId="{9F569C79-51B7-4B59-9A5A-1054D25A59CB}" type="presOf" srcId="{149EA407-ECAF-4C51-88CA-E43E25D872BB}" destId="{38A293BB-FBEF-4E42-AF8E-F76AC886D24E}" srcOrd="0" destOrd="0" presId="urn:microsoft.com/office/officeart/2005/8/layout/list1"/>
    <dgm:cxn modelId="{8A35267B-137F-405A-B679-75986DB7EE5C}" type="presOf" srcId="{1696E4BA-489B-47FC-BB8C-ADA2008C9511}" destId="{26503D65-8F67-4E8E-8865-7EAEDC60364D}" srcOrd="0" destOrd="1" presId="urn:microsoft.com/office/officeart/2005/8/layout/list1"/>
    <dgm:cxn modelId="{F8987D87-6E85-4F46-B4BE-CB3A0A1A60E9}" type="presOf" srcId="{B04B14BE-27C6-47E7-9ACE-E085C27A0199}" destId="{38A293BB-FBEF-4E42-AF8E-F76AC886D24E}" srcOrd="0" destOrd="3" presId="urn:microsoft.com/office/officeart/2005/8/layout/list1"/>
    <dgm:cxn modelId="{E2742F8A-B1C3-4CD2-A893-A6CACE12F2FA}" type="presOf" srcId="{AAC5C970-105F-48B0-ACB7-28FE7FFF7AD8}" destId="{38A293BB-FBEF-4E42-AF8E-F76AC886D24E}" srcOrd="0" destOrd="2" presId="urn:microsoft.com/office/officeart/2005/8/layout/list1"/>
    <dgm:cxn modelId="{0CD9EF90-B22B-46CC-90FC-01CF3C0AD47A}" srcId="{DAB8D9D8-80F9-4569-AA1D-1918E91CC8E3}" destId="{E1B0A349-A965-4A3D-A3D1-A40EF8612154}" srcOrd="0" destOrd="0" parTransId="{A1E5557F-384A-4030-8FC0-FA432539EFB5}" sibTransId="{ECA437DA-48DA-4017-9D42-38580E417DA5}"/>
    <dgm:cxn modelId="{525BF9AE-FAA8-4049-B756-32973B5B3ACB}" type="presOf" srcId="{E1B0A349-A965-4A3D-A3D1-A40EF8612154}" destId="{A17BED56-804F-43BD-9E9E-EE3D175093FD}" srcOrd="0" destOrd="0" presId="urn:microsoft.com/office/officeart/2005/8/layout/list1"/>
    <dgm:cxn modelId="{4FEFF6B2-685C-4F42-BEB8-E37B776AD8B5}" type="presOf" srcId="{E1B0A349-A965-4A3D-A3D1-A40EF8612154}" destId="{7273DDB1-307F-4693-850F-E76C2C09F40E}" srcOrd="1" destOrd="0" presId="urn:microsoft.com/office/officeart/2005/8/layout/list1"/>
    <dgm:cxn modelId="{4D5578B6-5789-4BB8-88A1-98C153D66096}" type="presOf" srcId="{2449BA3B-A7EE-4304-A1C6-6FD2FB34A033}" destId="{26503D65-8F67-4E8E-8865-7EAEDC60364D}" srcOrd="0" destOrd="3" presId="urn:microsoft.com/office/officeart/2005/8/layout/list1"/>
    <dgm:cxn modelId="{8A79F0B7-1AE3-4198-AB82-8136B27FCCB4}" type="presOf" srcId="{DAB8D9D8-80F9-4569-AA1D-1918E91CC8E3}" destId="{2355EDDA-50BD-4083-B743-F1C5B9E39417}" srcOrd="0" destOrd="0" presId="urn:microsoft.com/office/officeart/2005/8/layout/list1"/>
    <dgm:cxn modelId="{B7CB0EBF-AC24-42DB-BA7D-2D197ECA2553}" srcId="{E1B0A349-A965-4A3D-A3D1-A40EF8612154}" destId="{AAC5C970-105F-48B0-ACB7-28FE7FFF7AD8}" srcOrd="2" destOrd="0" parTransId="{17A16673-646C-4F63-BB69-1502BADDDB55}" sibTransId="{D4E66769-33D5-4D5A-A400-20A044C5A7D1}"/>
    <dgm:cxn modelId="{BCD72BE4-D545-46DE-8527-92120C73D6CB}" srcId="{C9853202-3680-4DE2-849B-A21069804BE0}" destId="{265E94B4-807B-425E-AB24-A082EB54C593}" srcOrd="0" destOrd="0" parTransId="{B319B09B-9CB4-4F1B-93A5-1FE0CE2D289C}" sibTransId="{4B89A1B8-04E7-48FF-AB1B-AFA06422B006}"/>
    <dgm:cxn modelId="{909616EE-3253-4186-B4D9-CC9427B56D25}" srcId="{DAB8D9D8-80F9-4569-AA1D-1918E91CC8E3}" destId="{C9853202-3680-4DE2-849B-A21069804BE0}" srcOrd="1" destOrd="0" parTransId="{34133084-9786-40C4-888E-523185E13F28}" sibTransId="{CD56E6AF-75E5-4BA5-BBA1-A705B5C6291D}"/>
    <dgm:cxn modelId="{F22BA6FA-2A01-44C3-A549-91FFFEF710A5}" type="presOf" srcId="{B8114BCE-5582-42AC-BABB-5E2527806186}" destId="{38A293BB-FBEF-4E42-AF8E-F76AC886D24E}" srcOrd="0" destOrd="1" presId="urn:microsoft.com/office/officeart/2005/8/layout/list1"/>
    <dgm:cxn modelId="{B7B42092-EEB5-4EC2-9EE3-1BD1F2BDAD4A}" type="presParOf" srcId="{2355EDDA-50BD-4083-B743-F1C5B9E39417}" destId="{A47A1B92-069B-406D-B91D-7FA59172E086}" srcOrd="0" destOrd="0" presId="urn:microsoft.com/office/officeart/2005/8/layout/list1"/>
    <dgm:cxn modelId="{53184E6A-1846-44D6-A49E-F710D86D851F}" type="presParOf" srcId="{A47A1B92-069B-406D-B91D-7FA59172E086}" destId="{A17BED56-804F-43BD-9E9E-EE3D175093FD}" srcOrd="0" destOrd="0" presId="urn:microsoft.com/office/officeart/2005/8/layout/list1"/>
    <dgm:cxn modelId="{522E64B5-D033-448C-9027-F8A060FDE228}" type="presParOf" srcId="{A47A1B92-069B-406D-B91D-7FA59172E086}" destId="{7273DDB1-307F-4693-850F-E76C2C09F40E}" srcOrd="1" destOrd="0" presId="urn:microsoft.com/office/officeart/2005/8/layout/list1"/>
    <dgm:cxn modelId="{D3C00191-069A-4D5E-AE97-DC8515701F4C}" type="presParOf" srcId="{2355EDDA-50BD-4083-B743-F1C5B9E39417}" destId="{615DFB98-0F0C-46AE-BC19-CD147A6BBCD4}" srcOrd="1" destOrd="0" presId="urn:microsoft.com/office/officeart/2005/8/layout/list1"/>
    <dgm:cxn modelId="{91769FE0-AF02-46EF-ACD5-6AF4AA2A5967}" type="presParOf" srcId="{2355EDDA-50BD-4083-B743-F1C5B9E39417}" destId="{38A293BB-FBEF-4E42-AF8E-F76AC886D24E}" srcOrd="2" destOrd="0" presId="urn:microsoft.com/office/officeart/2005/8/layout/list1"/>
    <dgm:cxn modelId="{5D576A28-10C6-43BC-8841-E9F11C07F304}" type="presParOf" srcId="{2355EDDA-50BD-4083-B743-F1C5B9E39417}" destId="{1149F275-E044-48B8-BEF4-6FB62712983C}" srcOrd="3" destOrd="0" presId="urn:microsoft.com/office/officeart/2005/8/layout/list1"/>
    <dgm:cxn modelId="{8B5DD5CA-3FD5-4326-940F-9177837897F4}" type="presParOf" srcId="{2355EDDA-50BD-4083-B743-F1C5B9E39417}" destId="{B9A2E3D8-1DFF-46DB-BF81-154D0CEB0F1F}" srcOrd="4" destOrd="0" presId="urn:microsoft.com/office/officeart/2005/8/layout/list1"/>
    <dgm:cxn modelId="{82908D13-7C47-4F9C-A54A-57C3762116E8}" type="presParOf" srcId="{B9A2E3D8-1DFF-46DB-BF81-154D0CEB0F1F}" destId="{F2A3D34E-91FD-4B8B-B0EC-A174AFC0A929}" srcOrd="0" destOrd="0" presId="urn:microsoft.com/office/officeart/2005/8/layout/list1"/>
    <dgm:cxn modelId="{B15AB569-9670-473C-A164-2C20B6E36A11}" type="presParOf" srcId="{B9A2E3D8-1DFF-46DB-BF81-154D0CEB0F1F}" destId="{C6FE4CA7-80BB-481C-B2AD-D32A9FF9A628}" srcOrd="1" destOrd="0" presId="urn:microsoft.com/office/officeart/2005/8/layout/list1"/>
    <dgm:cxn modelId="{E0F4C145-C388-4946-887F-2A154B3EA545}" type="presParOf" srcId="{2355EDDA-50BD-4083-B743-F1C5B9E39417}" destId="{B4056136-D6FE-4902-8A33-691651BBD8C7}" srcOrd="5" destOrd="0" presId="urn:microsoft.com/office/officeart/2005/8/layout/list1"/>
    <dgm:cxn modelId="{93886934-F93C-4E90-94DB-11AE9F6A541C}" type="presParOf" srcId="{2355EDDA-50BD-4083-B743-F1C5B9E39417}" destId="{26503D65-8F67-4E8E-8865-7EAEDC60364D}"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293BB-FBEF-4E42-AF8E-F76AC886D24E}">
      <dsp:nvSpPr>
        <dsp:cNvPr id="0" name=""/>
        <dsp:cNvSpPr/>
      </dsp:nvSpPr>
      <dsp:spPr>
        <a:xfrm>
          <a:off x="0" y="281299"/>
          <a:ext cx="4377240" cy="1606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9722" tIns="312420" rIns="33972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Norway</a:t>
          </a:r>
        </a:p>
        <a:p>
          <a:pPr marL="114300" lvl="1" indent="-114300" algn="l" defTabSz="666750">
            <a:lnSpc>
              <a:spcPct val="90000"/>
            </a:lnSpc>
            <a:spcBef>
              <a:spcPct val="0"/>
            </a:spcBef>
            <a:spcAft>
              <a:spcPct val="15000"/>
            </a:spcAft>
            <a:buChar char="•"/>
          </a:pPr>
          <a:r>
            <a:rPr lang="en-US" sz="1500" b="1" kern="1200" dirty="0">
              <a:solidFill>
                <a:schemeClr val="accent1">
                  <a:lumMod val="50000"/>
                </a:schemeClr>
              </a:solidFill>
            </a:rPr>
            <a:t>Denmark</a:t>
          </a:r>
        </a:p>
        <a:p>
          <a:pPr marL="114300" lvl="1" indent="-114300" algn="l" defTabSz="666750">
            <a:lnSpc>
              <a:spcPct val="90000"/>
            </a:lnSpc>
            <a:spcBef>
              <a:spcPct val="0"/>
            </a:spcBef>
            <a:spcAft>
              <a:spcPct val="15000"/>
            </a:spcAft>
            <a:buChar char="•"/>
          </a:pPr>
          <a:r>
            <a:rPr lang="en-US" sz="1500" kern="1200"/>
            <a:t>Iceland </a:t>
          </a:r>
        </a:p>
        <a:p>
          <a:pPr marL="114300" lvl="1" indent="-114300" algn="l" defTabSz="666750">
            <a:lnSpc>
              <a:spcPct val="90000"/>
            </a:lnSpc>
            <a:spcBef>
              <a:spcPct val="0"/>
            </a:spcBef>
            <a:spcAft>
              <a:spcPct val="15000"/>
            </a:spcAft>
            <a:buChar char="•"/>
          </a:pPr>
          <a:r>
            <a:rPr lang="en-US" sz="1500" kern="1200"/>
            <a:t>Switzerland </a:t>
          </a:r>
        </a:p>
        <a:p>
          <a:pPr marL="114300" lvl="1" indent="-114300" algn="l" defTabSz="666750">
            <a:lnSpc>
              <a:spcPct val="90000"/>
            </a:lnSpc>
            <a:spcBef>
              <a:spcPct val="0"/>
            </a:spcBef>
            <a:spcAft>
              <a:spcPct val="15000"/>
            </a:spcAft>
            <a:buChar char="•"/>
          </a:pPr>
          <a:r>
            <a:rPr lang="en-US" sz="1500" kern="1200"/>
            <a:t>Finland</a:t>
          </a:r>
        </a:p>
      </dsp:txBody>
      <dsp:txXfrm>
        <a:off x="0" y="281299"/>
        <a:ext cx="4377240" cy="1606500"/>
      </dsp:txXfrm>
    </dsp:sp>
    <dsp:sp modelId="{7273DDB1-307F-4693-850F-E76C2C09F40E}">
      <dsp:nvSpPr>
        <dsp:cNvPr id="0" name=""/>
        <dsp:cNvSpPr/>
      </dsp:nvSpPr>
      <dsp:spPr>
        <a:xfrm>
          <a:off x="218862" y="59899"/>
          <a:ext cx="30640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4" tIns="0" rIns="115814" bIns="0" numCol="1" spcCol="1270" anchor="ctr" anchorCtr="0">
          <a:noAutofit/>
        </a:bodyPr>
        <a:lstStyle/>
        <a:p>
          <a:pPr marL="0" lvl="0" indent="0" algn="l" defTabSz="666750">
            <a:lnSpc>
              <a:spcPct val="90000"/>
            </a:lnSpc>
            <a:spcBef>
              <a:spcPct val="0"/>
            </a:spcBef>
            <a:spcAft>
              <a:spcPct val="35000"/>
            </a:spcAft>
            <a:buNone/>
          </a:pPr>
          <a:r>
            <a:rPr lang="en-US" sz="1500" kern="1200"/>
            <a:t>Top 5 Happiest Countries</a:t>
          </a:r>
        </a:p>
      </dsp:txBody>
      <dsp:txXfrm>
        <a:off x="240478" y="81515"/>
        <a:ext cx="3020836" cy="399568"/>
      </dsp:txXfrm>
    </dsp:sp>
    <dsp:sp modelId="{26503D65-8F67-4E8E-8865-7EAEDC60364D}">
      <dsp:nvSpPr>
        <dsp:cNvPr id="0" name=""/>
        <dsp:cNvSpPr/>
      </dsp:nvSpPr>
      <dsp:spPr>
        <a:xfrm>
          <a:off x="0" y="2190200"/>
          <a:ext cx="4377240" cy="1606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9722" tIns="312420" rIns="33972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Slovenia</a:t>
          </a:r>
        </a:p>
        <a:p>
          <a:pPr marL="114300" lvl="1" indent="-114300" algn="l" defTabSz="666750">
            <a:lnSpc>
              <a:spcPct val="90000"/>
            </a:lnSpc>
            <a:spcBef>
              <a:spcPct val="0"/>
            </a:spcBef>
            <a:spcAft>
              <a:spcPct val="15000"/>
            </a:spcAft>
            <a:buChar char="•"/>
          </a:pPr>
          <a:r>
            <a:rPr lang="en-US" sz="1500" b="1" kern="1200" dirty="0">
              <a:solidFill>
                <a:schemeClr val="accent1">
                  <a:lumMod val="50000"/>
                </a:schemeClr>
              </a:solidFill>
            </a:rPr>
            <a:t>Denmark</a:t>
          </a:r>
        </a:p>
        <a:p>
          <a:pPr marL="114300" lvl="1" indent="-114300" algn="l" defTabSz="666750">
            <a:lnSpc>
              <a:spcPct val="90000"/>
            </a:lnSpc>
            <a:spcBef>
              <a:spcPct val="0"/>
            </a:spcBef>
            <a:spcAft>
              <a:spcPct val="15000"/>
            </a:spcAft>
            <a:buChar char="•"/>
          </a:pPr>
          <a:r>
            <a:rPr lang="en-US" sz="1500" kern="1200"/>
            <a:t>Chile</a:t>
          </a:r>
        </a:p>
        <a:p>
          <a:pPr marL="114300" lvl="1" indent="-114300" algn="l" defTabSz="666750">
            <a:lnSpc>
              <a:spcPct val="90000"/>
            </a:lnSpc>
            <a:spcBef>
              <a:spcPct val="0"/>
            </a:spcBef>
            <a:spcAft>
              <a:spcPct val="15000"/>
            </a:spcAft>
            <a:buChar char="•"/>
          </a:pPr>
          <a:r>
            <a:rPr lang="en-US" sz="1500" kern="1200"/>
            <a:t>Cyprus</a:t>
          </a:r>
        </a:p>
        <a:p>
          <a:pPr marL="114300" lvl="1" indent="-114300" algn="l" defTabSz="666750">
            <a:lnSpc>
              <a:spcPct val="90000"/>
            </a:lnSpc>
            <a:spcBef>
              <a:spcPct val="0"/>
            </a:spcBef>
            <a:spcAft>
              <a:spcPct val="15000"/>
            </a:spcAft>
            <a:buChar char="•"/>
          </a:pPr>
          <a:r>
            <a:rPr lang="en-US" sz="1500" kern="1200"/>
            <a:t>Japan</a:t>
          </a:r>
        </a:p>
      </dsp:txBody>
      <dsp:txXfrm>
        <a:off x="0" y="2190200"/>
        <a:ext cx="4377240" cy="1606500"/>
      </dsp:txXfrm>
    </dsp:sp>
    <dsp:sp modelId="{C6FE4CA7-80BB-481C-B2AD-D32A9FF9A628}">
      <dsp:nvSpPr>
        <dsp:cNvPr id="0" name=""/>
        <dsp:cNvSpPr/>
      </dsp:nvSpPr>
      <dsp:spPr>
        <a:xfrm>
          <a:off x="218862" y="1968799"/>
          <a:ext cx="30640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4" tIns="0" rIns="115814" bIns="0" numCol="1" spcCol="1270" anchor="ctr" anchorCtr="0">
          <a:noAutofit/>
        </a:bodyPr>
        <a:lstStyle/>
        <a:p>
          <a:pPr marL="0" lvl="0" indent="0" algn="l" defTabSz="666750">
            <a:lnSpc>
              <a:spcPct val="90000"/>
            </a:lnSpc>
            <a:spcBef>
              <a:spcPct val="0"/>
            </a:spcBef>
            <a:spcAft>
              <a:spcPct val="35000"/>
            </a:spcAft>
            <a:buNone/>
          </a:pPr>
          <a:r>
            <a:rPr lang="en-US" sz="1500" kern="1200"/>
            <a:t>Top 5 Countries for Life Expectancy</a:t>
          </a:r>
        </a:p>
      </dsp:txBody>
      <dsp:txXfrm>
        <a:off x="240478" y="1990415"/>
        <a:ext cx="3020836"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t>5/23/2023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46:32.096"/>
    </inkml:context>
    <inkml:brush xml:id="br0">
      <inkml:brushProperty name="width" value="0.2" units="cm"/>
      <inkml:brushProperty name="height" value="0.2" units="cm"/>
      <inkml:brushProperty name="color" value="#FFFFFF"/>
    </inkml:brush>
  </inkml:definitions>
  <inkml:trace contextRef="#ctx0" brushRef="#br0">12 0 24575,'529'15'0,"-468"-7"0,-50-6 0,2 1 0,0-1 0,14 0 0,143-2 0,85-1 0,10-7 0,416 8 0,-680 0 0,0 0 0,-1 0 0,1 0 0,0 0 0,0 0 0,0 0 0,0 1 0,0-1 0,0 0 0,0 0 0,-1 1 0,1-1 0,0 0 0,0 0 0,0 0 0,-1 1 0,1 0 0,0-1 0,0 1 0,-1-1 0,1 1 0,0 0 0,-1 0 0,0-1 0,1 1 0,-1 0 0,1-1 0,-1 1 0,0 0 0,1-1 0,-1 1 0,0 0 0,1 1 0,-1 1 0,0 1 0,0-1 0,0 1 0,0-1 0,-1 1 0,1-1 0,-1 1 0,-1 5 0,-5 7 0,0 0 0,-14 24 0,14-29 0,2 1 0,-1 2 0,2-2 0,-4 17 0,-4 10 0,11-38 0,0 1 0,1-1 0,-1 1 0,-1-1 0,1 0 0,0 0 0,-1 0 0,1 0 0,0 1 0,0-1 0,-1-1 0,1 1 0,-1-1 0,0 1 0,1 0 0,0 0 0,-1-1 0,0 1 0,0-1 0,1 1 0,0-1 0,-1 0 0,0 0 0,-2 0 0,-50-2 0,43 1 0,-70-10 0,55 6 0,0 2 0,-37-2 0,-620 6 0,442 6 0,-489-7 0,729 0 0,-1 0 0,1 0 0,1-1 0,-2 1 0,1-1 0,0 1 0,-1 0 0,1 0 0,0-1 0,0 0 0,0 1 0,0-1 0,0 0 0,0 0 0,0 0 0,0 0 0,0 1 0,0-1 0,0 0 0,1 0 0,0-1 0,-1 1 0,1 0 0,-1 1 0,1-2 0,-1 1 0,1 0 0,0 0 0,-1-1 0,1 2 0,0-2 0,0 1 0,0-3 0,1-51 0,1 34 0,-2 19 0,1 1 0,-1 0 0,0 0 0,0 0 0,1-1 0,0 1 0,-1 0 0,1-1 0,0 2 0,0-1 0,0 0 0,0 0 0,0-1 0,0 1 0,-1 0 0,1 1 0,1 0 0,-1-1 0,0 0 0,1 0 0,-1 1 0,0-1 0,0 0 0,0 1 0,1 0 0,-1-1 0,1 1 0,-1 0 0,0-1 0,0 1 0,1 0 0,0 0 0,1 1 0,59-1 0,-43 2 0,46-1 0,1-1 0,1 3 0,66 11 0,-55-5 0,0-3 0,137-6 0,-88-2 0,685 2 0,-666-16 0,-368 16 0,-204-6 0,314-8 0,13 0 0,-339 2 0,435 12 0,0 0 0,0-1 0,0 1 0,0 0 0,0-1 0,0 0 0,0-1 0,1 1 0,-1-1 0,0 2 0,1-2 0,-1 0 0,0 0 0,-4-4 0,6 5 0,0 0 0,-1 0 0,2 1 0,-1-2 0,0 1 0,-1 0 0,1-1 0,0 1 0,1 0 0,-1 0 0,0-1 0,0 1 0,1-1 0,0 1 0,0 0 0,-1-1 0,1 0 0,0 1 0,0 0 0,0-1 0,0 0 0,0 0 0,0 1 0,0 0 0,0-1 0,1 1 0,-1-1 0,1-1 0,0 1 0,1 0 0,0 1 0,1-1 0,-2 1 0,1-1 0,1 1 0,-1 0 0,-1 0 0,2 0 0,0-1 0,-1 1 0,0 0 0,1 1 0,0-1 0,-2 0 0,2 1 0,5 0 0,51-2 0,-49 2 0,378 20 0,-253-3-1365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46:43.050"/>
    </inkml:context>
    <inkml:brush xml:id="br0">
      <inkml:brushProperty name="width" value="0.2" units="cm"/>
      <inkml:brushProperty name="height" value="0.2" units="cm"/>
      <inkml:brushProperty name="color" value="#FFFFFF"/>
    </inkml:brush>
  </inkml:definitions>
  <inkml:trace contextRef="#ctx0" brushRef="#br0">0 0 24575,'789'0'0,"-649"8"0,-108-7 0,45 7 0,-55-5 0,5 2 0,0-3 0,34 2 0,79 4 0,-95-1 0,17 1 0,-38-9 0,-15 1 0,1-1 0,-1 1 0,1 0 0,0 1 0,0 0 0,-1 0 0,1 1 0,9 3 0,-19-5 0,1 0 0,-1 0 0,0 0 0,1 1 0,-1-1 0,0 0 0,1 0 0,-1 0 0,0 1 0,0-1 0,0 0 0,0 0 0,0 1 0,1-1 0,-1 0 0,0 0 0,0 1 0,1-1 0,-1 0 0,0 1 0,0-1 0,0 0 0,0 1 0,0-1 0,1 0 0,-1 1 0,0-1 0,0 0 0,0 0 0,0 0 0,0 1 0,0-1 0,0 0 0,0 1 0,-1-1 0,1 0 0,0 1 0,0-1 0,0 1 0,-13 13 0,-21 4 0,-6-6 0,0-3 0,-1-1 0,-77 4 0,41-4 0,-430 45 0,444-43 0,58-9 0,-1 0 0,1 1 0,0-1 0,0 1 0,0 0 0,-1 0 0,2 1 0,-1 0 0,-4 2 0,7-2 0,-1-1 0,1 1 0,0 0 0,2-1 0,-2 1 0,0-1 0,1 2 0,0-1 0,-1 0 0,2 0 0,-1-1 0,1 2 0,0-1 0,-1 4 0,2 51 0,0-32 0,3-8 0,-3-17 0,-1-1 0,0 0 0,1 0 0,-1 1 0,0-1 0,1 0 0,-1 0 0,0 0 0,1 1 0,-1-1 0,0 0 0,0 0 0,0 0 0,1 0 0,-1 0 0,0 0 0,1 0 0,-1 0 0,1 0 0,-1 0 0,0 0 0,1 0 0,-1 0 0,1 0 0,-1 0 0,0 0 0,1 0 0,-1 0 0,1-1 0,28-21 0,-18 12 0,8-5 0,1 1 0,0 0 0,44-22 0,-57 32 0,0 1 0,0 1 0,-1-1 0,1 0 0,0 2 0,2-1 0,-2 0 0,0 1 0,0 0 0,1 1 0,-1 0 0,1 0 0,0 0 0,-1 0 0,1 1 0,-1 1 0,13 2 0,-16-1 0,2 0 0,-2-1 0,1 2 0,-1-1 0,1 0 0,-2 1 0,2-1 0,-2 1 0,1 0 0,0 0 0,-2 1 0,2-1 0,-1 1 0,-1-1 0,4 8 0,-3-2 0,1-1 0,-2 0 0,1 1 0,-1 0 0,0-1 0,-1 2 0,0 10 0,-1-17 0,-7 46 0,7-50 0,0 1 0,0 0 0,0 0 0,-1-1 0,1 1 0,0 0 0,-1 0 0,1 0 0,0-1 0,0 1 0,0 0 0,-1-1 0,1 1 0,-1 0 0,0 0 0,1-1 0,-1 1 0,0-1 0,0 1 0,1 0 0,-1-1 0,0 0 0,1 0 0,-1 1 0,0-1 0,0 0 0,0 1 0,1-1 0,-1 0 0,0 0 0,0 1 0,0-1 0,0 0 0,1 0 0,-1 0 0,0 0 0,0 0 0,0-1 0,0 1 0,0 0 0,0 0 0,0 0 0,0-1 0,1 1 0,-1-1 0,0 1 0,0 0 0,1 0 0,-1-1 0,0 1 0,0-1 0,0 1 0,1-1 0,-2-1 0,2 1 0,-2-1 0,1 1 0,0 0 0,0-1 0,0 0 0,0 1 0,0-1 0,0 0 0,1 0 0,0 1 0,-1-1 0,1 0 0,-1 0 0,1 1 0,0-2 0,0-1 0,2-40 0,-1 28 0,3-39-1365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46:45.363"/>
    </inkml:context>
    <inkml:brush xml:id="br0">
      <inkml:brushProperty name="width" value="0.2" units="cm"/>
      <inkml:brushProperty name="height" value="0.2" units="cm"/>
      <inkml:brushProperty name="color" value="#FFFFFF"/>
    </inkml:brush>
  </inkml:definitions>
  <inkml:trace contextRef="#ctx0" brushRef="#br0">3 23 24575,'-1'41'0,"0"-21"0,0 1 0,2-2 0,7 41 0,-9-72 0,0 1 0,1-2 0,2-16 0,0-7 0,-3 28-136,1 1-1,1 0 1,-1-1-1,1 1 1,0 0-1,0 0 1,2 0-1,-1 0 0,5-11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2T04:46:45.752"/>
    </inkml:context>
    <inkml:brush xml:id="br0">
      <inkml:brushProperty name="width" value="0.2" units="cm"/>
      <inkml:brushProperty name="height" value="0.2" units="cm"/>
      <inkml:brushProperty name="color" value="#FFFFFF"/>
    </inkml:brush>
  </inkml:definitions>
  <inkml:trace contextRef="#ctx0" brushRef="#br0">40 46 24575,'0'1'0,"0"2"0,0 1 0,0 3 0,-1-2 0,-3-2 0,-2-5 0,-1-5 0,-1-5 0,2-2 0,2-2 0,0-2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Cameron – </a:t>
            </a:r>
          </a:p>
          <a:p>
            <a:endParaRPr lang="en-US" dirty="0"/>
          </a:p>
          <a:p>
            <a:r>
              <a:rPr lang="en-US" dirty="0"/>
              <a:t>Hi All, Today our group will be discussing the </a:t>
            </a:r>
            <a:r>
              <a:rPr lang="en-US" sz="1200" b="0" i="0" dirty="0">
                <a:effectLst/>
                <a:latin typeface="Söhne"/>
              </a:rPr>
              <a:t>connection between happiness and life expectancy, and more importantly how each variable effects the other.  We all have a different focus for this presentation to offer a holistic approach to the presentation.</a:t>
            </a:r>
          </a:p>
        </p:txBody>
      </p:sp>
      <p:sp>
        <p:nvSpPr>
          <p:cNvPr id="4" name="Slide Number Placeholder 3"/>
          <p:cNvSpPr>
            <a:spLocks noGrp="1"/>
          </p:cNvSpPr>
          <p:nvPr>
            <p:ph type="sldNum" sz="quarter" idx="10"/>
          </p:nvPr>
        </p:nvSpPr>
        <p:spPr/>
        <p:txBody>
          <a:bodyPr/>
          <a:lstStyle/>
          <a:p>
            <a:fld id="{FC8BD8E7-1312-41F3-99C4-6DA5AF891969}" type="slidenum">
              <a:rPr lang="en-US" smtClean="0"/>
              <a:t>1</a:t>
            </a:fld>
            <a:endParaRPr lang="en-US"/>
          </a:p>
        </p:txBody>
      </p:sp>
    </p:spTree>
    <p:extLst>
      <p:ext uri="{BB962C8B-B14F-4D97-AF65-F5344CB8AC3E}">
        <p14:creationId xmlns:p14="http://schemas.microsoft.com/office/powerpoint/2010/main" val="138132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Juanita</a:t>
            </a:r>
          </a:p>
          <a:p>
            <a:r>
              <a:rPr lang="en-AU" dirty="0"/>
              <a:t>Go Denmark</a:t>
            </a:r>
          </a:p>
          <a:p>
            <a:endParaRPr lang="en-AU" dirty="0"/>
          </a:p>
          <a:p>
            <a:r>
              <a:rPr lang="en-AU" b="0" i="0" dirty="0">
                <a:solidFill>
                  <a:srgbClr val="353740"/>
                </a:solidFill>
                <a:effectLst/>
                <a:latin typeface="ColfaxAI"/>
              </a:rPr>
              <a:t>Let’s talk about the correlation between Happiness and Life Expectancy as outlined in Figure 6. What this graph shows is that 19 countries, including Brazil and Pakistan, have moved more than 20 spots higher in the Happiness Ranking in comparison to their Life Expectancy Ranking. In the same way, 20 countries, such as Italy &amp; Ukraine, have moved more than 20 places higher in the Life Expectancy Ranking. </a:t>
            </a:r>
          </a:p>
          <a:p>
            <a:endParaRPr lang="en-AU" b="0" i="0" dirty="0">
              <a:solidFill>
                <a:srgbClr val="353740"/>
              </a:solidFill>
              <a:effectLst/>
              <a:latin typeface="ColfaxAI"/>
            </a:endParaRPr>
          </a:p>
          <a:p>
            <a:r>
              <a:rPr lang="en-AU" b="0" i="0" dirty="0">
                <a:solidFill>
                  <a:srgbClr val="353740"/>
                </a:solidFill>
                <a:effectLst/>
                <a:latin typeface="ColfaxAI"/>
              </a:rPr>
              <a:t>Let’s look at a couple examples. According to this graph, Albania moved up 57 places on the Life Expectancy Ranking, from 87th to 30th and also increased their life expectancy to 77.8 years.</a:t>
            </a:r>
          </a:p>
          <a:p>
            <a:r>
              <a:rPr lang="en-AU" b="0" i="0" dirty="0">
                <a:solidFill>
                  <a:srgbClr val="353740"/>
                </a:solidFill>
                <a:effectLst/>
                <a:latin typeface="ColfaxAI"/>
              </a:rPr>
              <a:t>In contrast, Guatemala has a Happiness Ranking of 24th with a score of 6.454, but their Life Expectancy Ranking has moved down 53 places to 77th with an age of 71.9yrs. </a:t>
            </a:r>
          </a:p>
          <a:p>
            <a:endParaRPr lang="en-AU" b="0" i="0" dirty="0">
              <a:solidFill>
                <a:srgbClr val="353740"/>
              </a:solidFill>
              <a:effectLst/>
              <a:latin typeface="ColfaxAI"/>
            </a:endParaRPr>
          </a:p>
          <a:p>
            <a:r>
              <a:rPr lang="en-AU" b="0" i="0" dirty="0">
                <a:solidFill>
                  <a:srgbClr val="353740"/>
                </a:solidFill>
                <a:effectLst/>
                <a:latin typeface="ColfaxAI"/>
              </a:rPr>
              <a:t>Finally, the top five countries with the highest Happiness Ranking are Norway, Denmark, Iceland, Switzerland, and Finland, whereas the five countries with the highest Life Expectancy are Slovenia, Denmark, Chile, Cyprus, and Japan. </a:t>
            </a:r>
          </a:p>
          <a:p>
            <a:endParaRPr lang="en-AU" b="0" i="0" dirty="0">
              <a:solidFill>
                <a:srgbClr val="353740"/>
              </a:solidFill>
              <a:effectLst/>
              <a:latin typeface="ColfaxAI"/>
            </a:endParaRPr>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14</a:t>
            </a:fld>
            <a:endParaRPr lang="en-US"/>
          </a:p>
        </p:txBody>
      </p:sp>
    </p:spTree>
    <p:extLst>
      <p:ext uri="{BB962C8B-B14F-4D97-AF65-F5344CB8AC3E}">
        <p14:creationId xmlns:p14="http://schemas.microsoft.com/office/powerpoint/2010/main" val="1187809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Paula  Note about some of the big changes.</a:t>
            </a:r>
          </a:p>
          <a:p>
            <a:endParaRPr lang="en-AU" dirty="0"/>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15</a:t>
            </a:fld>
            <a:endParaRPr lang="en-US" dirty="0"/>
          </a:p>
        </p:txBody>
      </p:sp>
    </p:spTree>
    <p:extLst>
      <p:ext uri="{BB962C8B-B14F-4D97-AF65-F5344CB8AC3E}">
        <p14:creationId xmlns:p14="http://schemas.microsoft.com/office/powerpoint/2010/main" val="2069297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Joey</a:t>
            </a:r>
          </a:p>
        </p:txBody>
      </p:sp>
      <p:sp>
        <p:nvSpPr>
          <p:cNvPr id="4" name="Slide Number Placeholder 3"/>
          <p:cNvSpPr>
            <a:spLocks noGrp="1"/>
          </p:cNvSpPr>
          <p:nvPr>
            <p:ph type="sldNum" sz="quarter" idx="5"/>
          </p:nvPr>
        </p:nvSpPr>
        <p:spPr/>
        <p:txBody>
          <a:bodyPr/>
          <a:lstStyle/>
          <a:p>
            <a:fld id="{FC8BD8E7-1312-41F3-99C4-6DA5AF891969}" type="slidenum">
              <a:rPr lang="en-US" smtClean="0"/>
              <a:t>16</a:t>
            </a:fld>
            <a:endParaRPr lang="en-US"/>
          </a:p>
        </p:txBody>
      </p:sp>
    </p:spTree>
    <p:extLst>
      <p:ext uri="{BB962C8B-B14F-4D97-AF65-F5344CB8AC3E}">
        <p14:creationId xmlns:p14="http://schemas.microsoft.com/office/powerpoint/2010/main" val="4177586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effectLst/>
                <a:latin typeface="Söhne"/>
              </a:rPr>
              <a:t>Cameron </a:t>
            </a:r>
          </a:p>
          <a:p>
            <a:pPr algn="l"/>
            <a:endParaRPr lang="en-US" sz="1200" b="0" i="0" dirty="0">
              <a:effectLst/>
              <a:latin typeface="Söhne"/>
            </a:endParaRPr>
          </a:p>
          <a:p>
            <a:pPr algn="l"/>
            <a:r>
              <a:rPr lang="en-US" b="0" i="0" dirty="0">
                <a:effectLst/>
                <a:latin typeface="Söhne"/>
              </a:rPr>
              <a:t>The purpose of this presentation aims to determine the correlation between happiness and longevity from a statistical perspective. Although countless studies have been done on this topic, we are bringing some fresh eyes to the topic and hope to uncover the truth.  We will be using multiple data sources to reach the goal of providing you with a clear and concise answer regarding how happiness can potentially influence your ability to live a long and fulfilling life.</a:t>
            </a:r>
          </a:p>
          <a:p>
            <a:pPr algn="l"/>
            <a:br>
              <a:rPr lang="en-US" dirty="0"/>
            </a:br>
            <a:r>
              <a:rPr lang="en-US" b="0" i="0" dirty="0">
                <a:effectLst/>
                <a:latin typeface="Söhne"/>
              </a:rPr>
              <a:t>Various factors can impact an individual's happiness. These factors include experiencing positive emotions, maintaining lower stress levels, having social support and strong relationships, and making positive lifestyle choices. Positive emotions contribute to overall happiness, while lower stress levels can enhance well-being. Additionally, having a strong social support system and meaningful relationships can significantly contribute to one's happiness. Lastly, making positive lifestyle choices, such as engaging in healthy habits and activities, can also have a positive impact on overall happiness.</a:t>
            </a:r>
          </a:p>
          <a:p>
            <a:endParaRPr lang="en-US" b="0" i="0" dirty="0">
              <a:solidFill>
                <a:srgbClr val="D1D5DB"/>
              </a:solidFill>
              <a:effectLst/>
              <a:latin typeface="Söhne"/>
            </a:endParaRPr>
          </a:p>
          <a:p>
            <a:pPr algn="l"/>
            <a:r>
              <a:rPr lang="en-US" b="0" i="0" dirty="0">
                <a:effectLst/>
                <a:latin typeface="Söhne"/>
              </a:rPr>
              <a:t>Several factors can influence life expectancy. Maintaining a healthy lifestyle, which includes engaging in regular exercise, eating a nutritious diet, and avoiding harmful habits like smoking, can positively impact longevity. Access to quality healthcare and effective disease prevention measures are also crucial factors that can extend life expectancy. Furthermore, education and knowledge play a significant role in promoting healthier lifestyles and making informed decisions about health. Lastly, prioritizing mental well-being and seeking appropriate support and treatment for mental health conditions can contribute to a longer and healthier life.</a:t>
            </a:r>
          </a:p>
          <a:p>
            <a:br>
              <a:rPr lang="en-US" dirty="0"/>
            </a:br>
            <a:endParaRPr lang="en-US" b="0" i="0" dirty="0">
              <a:solidFill>
                <a:srgbClr val="D1D5DB"/>
              </a:solidFill>
              <a:effectLst/>
              <a:latin typeface="Söhne"/>
            </a:endParaRPr>
          </a:p>
          <a:p>
            <a:endParaRPr lang="en-US" sz="1200" b="0" i="0" dirty="0">
              <a:effectLst/>
              <a:latin typeface="Söhne"/>
            </a:endParaRPr>
          </a:p>
        </p:txBody>
      </p:sp>
      <p:sp>
        <p:nvSpPr>
          <p:cNvPr id="4" name="Slide Number Placeholder 3"/>
          <p:cNvSpPr>
            <a:spLocks noGrp="1"/>
          </p:cNvSpPr>
          <p:nvPr>
            <p:ph type="sldNum" sz="quarter" idx="5"/>
          </p:nvPr>
        </p:nvSpPr>
        <p:spPr/>
        <p:txBody>
          <a:bodyPr/>
          <a:lstStyle/>
          <a:p>
            <a:fld id="{FC8BD8E7-1312-41F3-99C4-6DA5AF891969}" type="slidenum">
              <a:rPr lang="en-US" smtClean="0"/>
              <a:t>2</a:t>
            </a:fld>
            <a:endParaRPr lang="en-US"/>
          </a:p>
        </p:txBody>
      </p:sp>
    </p:spTree>
    <p:extLst>
      <p:ext uri="{BB962C8B-B14F-4D97-AF65-F5344CB8AC3E}">
        <p14:creationId xmlns:p14="http://schemas.microsoft.com/office/powerpoint/2010/main" val="233987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Paula notes:</a:t>
            </a:r>
          </a:p>
          <a:p>
            <a:endParaRPr lang="en-AU" dirty="0"/>
          </a:p>
          <a:p>
            <a:r>
              <a:rPr lang="en-AU" dirty="0"/>
              <a:t>Quote from </a:t>
            </a:r>
            <a:r>
              <a:rPr lang="en-AU" dirty="0" err="1"/>
              <a:t>WHR</a:t>
            </a:r>
            <a:r>
              <a:rPr lang="en-AU" dirty="0"/>
              <a:t> website:  </a:t>
            </a:r>
            <a:r>
              <a:rPr lang="en-AU" b="0" i="0" dirty="0">
                <a:solidFill>
                  <a:srgbClr val="000000"/>
                </a:solidFill>
                <a:effectLst/>
                <a:latin typeface="-apple-system"/>
              </a:rPr>
              <a:t>The </a:t>
            </a:r>
            <a:r>
              <a:rPr lang="en-AU" b="0" i="1" dirty="0">
                <a:solidFill>
                  <a:srgbClr val="000000"/>
                </a:solidFill>
                <a:effectLst/>
                <a:latin typeface="-apple-system"/>
              </a:rPr>
              <a:t>World Happiness Report</a:t>
            </a:r>
            <a:r>
              <a:rPr lang="en-AU" b="0" i="0" dirty="0">
                <a:solidFill>
                  <a:srgbClr val="000000"/>
                </a:solidFill>
                <a:effectLst/>
                <a:latin typeface="-apple-system"/>
              </a:rPr>
              <a:t> reflects a worldwide demand for more attention to happiness and well-being as criteria for government policy</a:t>
            </a:r>
          </a:p>
          <a:p>
            <a:endParaRPr lang="en-AU" b="0" i="0" dirty="0">
              <a:solidFill>
                <a:srgbClr val="000000"/>
              </a:solidFill>
              <a:effectLst/>
              <a:latin typeface="-apple-system"/>
            </a:endParaRPr>
          </a:p>
          <a:p>
            <a:r>
              <a:rPr lang="en-AU" b="0" i="0" dirty="0">
                <a:solidFill>
                  <a:srgbClr val="000000"/>
                </a:solidFill>
                <a:effectLst/>
                <a:latin typeface="-apple-system"/>
              </a:rPr>
              <a:t>Gallup World Poll started 1938.</a:t>
            </a:r>
          </a:p>
          <a:p>
            <a:r>
              <a:rPr lang="en-AU" b="0" i="0" dirty="0">
                <a:solidFill>
                  <a:srgbClr val="000000"/>
                </a:solidFill>
                <a:effectLst/>
                <a:latin typeface="-apple-system"/>
              </a:rPr>
              <a:t>World Happiness Report started 2012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i="0" dirty="0">
              <a:solidFill>
                <a:srgbClr val="000000"/>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000000"/>
                </a:solidFill>
                <a:effectLst/>
                <a:latin typeface="-apple-system"/>
              </a:rPr>
              <a:t>2023 data = typical annual sample size is 1,000 people per country. Responses from 3yrs are used giving 3000 responses, enough to give a “reasonably good estimate at the national level”</a:t>
            </a:r>
            <a:endParaRPr lang="en-AU" dirty="0"/>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3</a:t>
            </a:fld>
            <a:endParaRPr lang="en-US" dirty="0"/>
          </a:p>
        </p:txBody>
      </p:sp>
    </p:spTree>
    <p:extLst>
      <p:ext uri="{BB962C8B-B14F-4D97-AF65-F5344CB8AC3E}">
        <p14:creationId xmlns:p14="http://schemas.microsoft.com/office/powerpoint/2010/main" val="398902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Juanita</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353740"/>
                </a:solidFill>
                <a:effectLst/>
                <a:latin typeface="ColfaxAI"/>
              </a:rPr>
              <a:t>Now let’s discuss the impact of a country's wealth on happiness and long life. First, let's quickly touch on GDP or Gross Domestic Product. GDP measures the quantity of goods and services produced by a country and GDP per capita is a measure of a country's standard of living.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353740"/>
                </a:solidFill>
                <a:effectLst/>
                <a:latin typeface="ColfaxAI"/>
              </a:rPr>
              <a:t>Now let's look at how GDP affects happiness and long life. We would assume that more money a country has it would lead to improved happiness and longer lives. To test this hypothesis, we performed an Analysis of Variance (ANOVE) as shown in Fig 1. The data in Fig 1 shows that the result consistently declares our null hypothesis void. A country's GDP positively impacts happiness and long life. This means that countries with higher GDP per capita are indeed happier and have longer lives. In conclusion, a country's GDP and wealth can have a major impact on happiness and life expectancy. </a:t>
            </a:r>
            <a:endParaRPr lang="en-AU" dirty="0"/>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4</a:t>
            </a:fld>
            <a:endParaRPr lang="en-US"/>
          </a:p>
        </p:txBody>
      </p:sp>
    </p:spTree>
    <p:extLst>
      <p:ext uri="{BB962C8B-B14F-4D97-AF65-F5344CB8AC3E}">
        <p14:creationId xmlns:p14="http://schemas.microsoft.com/office/powerpoint/2010/main" val="308588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Juanita</a:t>
            </a:r>
          </a:p>
          <a:p>
            <a:r>
              <a:rPr lang="en-AU" dirty="0"/>
              <a:t>Figure 2 analysis the average of happiness, GDP and generosity over the period 2015 to 2020 and shows that there has not been a lot of movement in any of the averages.</a:t>
            </a:r>
          </a:p>
          <a:p>
            <a:endParaRPr lang="en-AU" dirty="0"/>
          </a:p>
          <a:p>
            <a:r>
              <a:rPr lang="en-AU" dirty="0"/>
              <a:t>Figure 3 looks at the correlations between countries happiness, life expectancy, GDP, generosity and income composition of resources.</a:t>
            </a:r>
          </a:p>
          <a:p>
            <a:endParaRPr lang="en-AU" dirty="0"/>
          </a:p>
          <a:p>
            <a:r>
              <a:rPr lang="en-AU" sz="1800" dirty="0">
                <a:solidFill>
                  <a:srgbClr val="4D5156"/>
                </a:solidFill>
                <a:effectLst/>
                <a:latin typeface="Arial" panose="020B0604020202020204" pitchFamily="34" charset="0"/>
                <a:ea typeface="Calibri" panose="020F0502020204030204" pitchFamily="34" charset="0"/>
              </a:rPr>
              <a:t>Income Composition of Resources </a:t>
            </a:r>
            <a:r>
              <a:rPr lang="en-AU" sz="1800" dirty="0">
                <a:solidFill>
                  <a:srgbClr val="040C28"/>
                </a:solidFill>
                <a:effectLst/>
                <a:latin typeface="Arial" panose="020B0604020202020204" pitchFamily="34" charset="0"/>
                <a:ea typeface="Calibri" panose="020F0502020204030204" pitchFamily="34" charset="0"/>
              </a:rPr>
              <a:t>measures how good a country is at utilising its resources</a:t>
            </a:r>
            <a:r>
              <a:rPr lang="en-AU" sz="1800" dirty="0">
                <a:solidFill>
                  <a:srgbClr val="4D5156"/>
                </a:solidFill>
                <a:effectLst/>
                <a:latin typeface="Arial" panose="020B0604020202020204" pitchFamily="34" charset="0"/>
                <a:ea typeface="Calibri" panose="020F0502020204030204" pitchFamily="34" charset="0"/>
              </a:rPr>
              <a:t>. It is graded between 0 to 1, and a higher grading indicates optimal utilisation of available resources</a:t>
            </a:r>
          </a:p>
          <a:p>
            <a:endParaRPr lang="en-AU" sz="1800" dirty="0">
              <a:solidFill>
                <a:srgbClr val="4D5156"/>
              </a:solidFill>
              <a:effectLst/>
              <a:latin typeface="Arial" panose="020B0604020202020204" pitchFamily="34" charset="0"/>
              <a:ea typeface="Calibri" panose="020F0502020204030204" pitchFamily="34" charset="0"/>
            </a:endParaRPr>
          </a:p>
          <a:p>
            <a:r>
              <a:rPr lang="en-AU" sz="1800" dirty="0">
                <a:solidFill>
                  <a:srgbClr val="4D5156"/>
                </a:solidFill>
                <a:effectLst/>
                <a:latin typeface="Arial" panose="020B0604020202020204" pitchFamily="34" charset="0"/>
                <a:ea typeface="Calibri" panose="020F0502020204030204" pitchFamily="34" charset="0"/>
              </a:rPr>
              <a:t>The correlations support </a:t>
            </a:r>
            <a:r>
              <a:rPr lang="en-US" sz="1200" dirty="0"/>
              <a:t>countries that have higher GDP also have higher happiness and long life; correlation between GDP and happiness is only marginally higher for developed countries compared to developing countries</a:t>
            </a:r>
          </a:p>
          <a:p>
            <a:r>
              <a:rPr lang="en-US" sz="1200" dirty="0"/>
              <a:t>While the correlation between Generosity and happiness, long life, GDP, income composition only makes an impact on developed countries.</a:t>
            </a:r>
          </a:p>
          <a:p>
            <a:endParaRPr lang="en-US" sz="1200" dirty="0"/>
          </a:p>
          <a:p>
            <a:r>
              <a:rPr lang="en-AU" b="0" i="0" dirty="0">
                <a:solidFill>
                  <a:srgbClr val="353740"/>
                </a:solidFill>
                <a:effectLst/>
                <a:latin typeface="ColfaxAI"/>
              </a:rPr>
              <a:t>In conclusion, by looking at the insights and possible solutions from the data, it is evident that countries and organisations could target different policies to increase global happiness and long life, but it is more prominent in wealthy and developed countries.</a:t>
            </a:r>
            <a:endParaRPr lang="en-US" sz="1200" dirty="0"/>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5</a:t>
            </a:fld>
            <a:endParaRPr lang="en-US"/>
          </a:p>
        </p:txBody>
      </p:sp>
    </p:spTree>
    <p:extLst>
      <p:ext uri="{BB962C8B-B14F-4D97-AF65-F5344CB8AC3E}">
        <p14:creationId xmlns:p14="http://schemas.microsoft.com/office/powerpoint/2010/main" val="409824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Cam</a:t>
            </a:r>
          </a:p>
        </p:txBody>
      </p:sp>
      <p:sp>
        <p:nvSpPr>
          <p:cNvPr id="4" name="Slide Number Placeholder 3"/>
          <p:cNvSpPr>
            <a:spLocks noGrp="1"/>
          </p:cNvSpPr>
          <p:nvPr>
            <p:ph type="sldNum" sz="quarter" idx="5"/>
          </p:nvPr>
        </p:nvSpPr>
        <p:spPr/>
        <p:txBody>
          <a:bodyPr/>
          <a:lstStyle/>
          <a:p>
            <a:fld id="{FC8BD8E7-1312-41F3-99C4-6DA5AF891969}" type="slidenum">
              <a:rPr lang="en-US" smtClean="0"/>
              <a:t>10</a:t>
            </a:fld>
            <a:endParaRPr lang="en-US"/>
          </a:p>
        </p:txBody>
      </p:sp>
    </p:spTree>
    <p:extLst>
      <p:ext uri="{BB962C8B-B14F-4D97-AF65-F5344CB8AC3E}">
        <p14:creationId xmlns:p14="http://schemas.microsoft.com/office/powerpoint/2010/main" val="195531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chemeClr val="tx2"/>
                </a:solidFill>
                <a:effectLst/>
              </a:rPr>
              <a:t>Paula</a:t>
            </a:r>
            <a:br>
              <a:rPr lang="en-AU" b="0" i="0" dirty="0">
                <a:solidFill>
                  <a:schemeClr val="tx2"/>
                </a:solidFill>
                <a:effectLst/>
              </a:rPr>
            </a:br>
            <a:r>
              <a:rPr lang="en-AU" b="0" i="0" dirty="0">
                <a:solidFill>
                  <a:schemeClr val="tx2"/>
                </a:solidFill>
                <a:effectLst/>
              </a:rPr>
              <a:t>Looking at the distribution of overall happiness score and the family &amp; freedom components we can start to see some interesting details</a:t>
            </a:r>
          </a:p>
          <a:p>
            <a:endParaRPr lang="en-AU" b="0" i="0" dirty="0">
              <a:solidFill>
                <a:schemeClr val="tx2"/>
              </a:solidFill>
              <a:effectLst/>
            </a:endParaRPr>
          </a:p>
          <a:p>
            <a:r>
              <a:rPr lang="en-AU" b="0" i="0" dirty="0">
                <a:solidFill>
                  <a:schemeClr val="tx2"/>
                </a:solidFill>
                <a:effectLst/>
              </a:rPr>
              <a:t>Fig1 shows only 2 outliers</a:t>
            </a:r>
          </a:p>
          <a:p>
            <a:r>
              <a:rPr lang="en-AU" b="0" i="0" dirty="0">
                <a:solidFill>
                  <a:schemeClr val="tx2"/>
                </a:solidFill>
                <a:effectLst/>
              </a:rPr>
              <a:t>Benin &amp; Togo are neighbouring West African countries that are situated between Ghana &amp; Nigeria.</a:t>
            </a:r>
          </a:p>
          <a:p>
            <a:r>
              <a:rPr lang="en-AU" b="0" i="0" dirty="0">
                <a:solidFill>
                  <a:schemeClr val="tx2"/>
                </a:solidFill>
                <a:effectLst/>
              </a:rPr>
              <a:t>They show to fall below the lower bounds of the scores for family &amp; social support</a:t>
            </a:r>
          </a:p>
          <a:p>
            <a:endParaRPr lang="en-AU" b="0" i="0" dirty="0">
              <a:solidFill>
                <a:schemeClr val="tx2"/>
              </a:solidFill>
              <a:effectLst/>
            </a:endParaRPr>
          </a:p>
          <a:p>
            <a:r>
              <a:rPr lang="en-AU" b="0" i="0" dirty="0">
                <a:solidFill>
                  <a:schemeClr val="tx2"/>
                </a:solidFill>
                <a:effectLst/>
              </a:rPr>
              <a:t>Looking more closely at countries within the same region we can see from</a:t>
            </a:r>
          </a:p>
          <a:p>
            <a:endParaRPr lang="en-AU" b="0" i="0" dirty="0">
              <a:solidFill>
                <a:schemeClr val="tx2"/>
              </a:solidFill>
              <a:effectLst/>
            </a:endParaRPr>
          </a:p>
          <a:p>
            <a:r>
              <a:rPr lang="en-AU" b="0" i="0" dirty="0">
                <a:solidFill>
                  <a:schemeClr val="tx2"/>
                </a:solidFill>
                <a:effectLst/>
              </a:rPr>
              <a:t>Fig E which captures 34 European countries has 4 countries sitting below the lower bounds for family &amp; social support</a:t>
            </a:r>
          </a:p>
          <a:p>
            <a:endParaRPr lang="en-AU" b="0" i="0" dirty="0">
              <a:solidFill>
                <a:schemeClr val="tx2"/>
              </a:solidFill>
              <a:effectLst/>
            </a:endParaRPr>
          </a:p>
          <a:p>
            <a:r>
              <a:rPr lang="en-AU" b="0" i="0" dirty="0">
                <a:solidFill>
                  <a:schemeClr val="tx2"/>
                </a:solidFill>
                <a:effectLst/>
              </a:rPr>
              <a:t>Fig S for the 18 South American countries we have 2 falling well outside the lower range of the data for both overall happiness and family &amp; social support, they are Guyana and Haiti, Haiti also falls well below for freedom to make life choices.</a:t>
            </a:r>
          </a:p>
          <a:p>
            <a:endParaRPr lang="en-AU" b="0" i="0" dirty="0">
              <a:solidFill>
                <a:schemeClr val="tx2"/>
              </a:solidFill>
              <a:effectLst/>
            </a:endParaRPr>
          </a:p>
          <a:p>
            <a:r>
              <a:rPr lang="en-AU" b="0" i="0" dirty="0">
                <a:solidFill>
                  <a:schemeClr val="tx2"/>
                </a:solidFill>
                <a:effectLst/>
              </a:rPr>
              <a:t>There are limitations to using the raw scores to show impact on happiness and life expectancy so on the next slides we have explored further utilising the percentage these factors have contributed to their country's happiness score.</a:t>
            </a:r>
            <a:endParaRPr lang="en-AU" dirty="0">
              <a:solidFill>
                <a:schemeClr val="tx2"/>
              </a:solidFill>
            </a:endParaRPr>
          </a:p>
        </p:txBody>
      </p:sp>
      <p:sp>
        <p:nvSpPr>
          <p:cNvPr id="4" name="Slide Number Placeholder 3"/>
          <p:cNvSpPr>
            <a:spLocks noGrp="1"/>
          </p:cNvSpPr>
          <p:nvPr>
            <p:ph type="sldNum" sz="quarter" idx="5"/>
          </p:nvPr>
        </p:nvSpPr>
        <p:spPr/>
        <p:txBody>
          <a:bodyPr/>
          <a:lstStyle/>
          <a:p>
            <a:fld id="{FC8BD8E7-1312-41F3-99C4-6DA5AF891969}" type="slidenum">
              <a:rPr lang="en-US" smtClean="0"/>
              <a:t>11</a:t>
            </a:fld>
            <a:endParaRPr lang="en-US" dirty="0"/>
          </a:p>
        </p:txBody>
      </p:sp>
    </p:spTree>
    <p:extLst>
      <p:ext uri="{BB962C8B-B14F-4D97-AF65-F5344CB8AC3E}">
        <p14:creationId xmlns:p14="http://schemas.microsoft.com/office/powerpoint/2010/main" val="3816915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CCCCCC"/>
                </a:solidFill>
                <a:effectLst/>
                <a:latin typeface="Consolas" panose="020B0609020204030204" pitchFamily="49" charset="0"/>
              </a:rPr>
              <a:t>Paula</a:t>
            </a:r>
            <a:br>
              <a:rPr lang="en-AU" sz="1200" dirty="0">
                <a:solidFill>
                  <a:schemeClr val="bg1"/>
                </a:solidFill>
              </a:rPr>
            </a:br>
            <a:r>
              <a:rPr lang="en-AU" sz="1200" dirty="0">
                <a:solidFill>
                  <a:schemeClr val="bg1"/>
                </a:solidFill>
              </a:rPr>
              <a:t>The question asked was</a:t>
            </a:r>
          </a:p>
          <a:p>
            <a:r>
              <a:rPr lang="en-AU" sz="1200" dirty="0">
                <a:solidFill>
                  <a:schemeClr val="bg1"/>
                </a:solidFill>
              </a:rPr>
              <a:t>“If you were in trouble, do you have relatives or friends you can count on to help you whenever you need them, or not?”</a:t>
            </a:r>
          </a:p>
          <a:p>
            <a:r>
              <a:rPr lang="en-AU" sz="1200" dirty="0">
                <a:solidFill>
                  <a:schemeClr val="bg1"/>
                </a:solidFill>
              </a:rPr>
              <a:t>Social support, or having someone to count on in times of trouble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was recorded as a binary yes/no 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Looking at Fig2  which has an </a:t>
            </a:r>
            <a:r>
              <a:rPr lang="en-AU" dirty="0" err="1"/>
              <a:t>r-value</a:t>
            </a:r>
            <a:r>
              <a:rPr lang="en-AU" dirty="0"/>
              <a:t> of 0.035 we can draw no correlation between the contribution of family &amp; social connection and overall happiness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Although we can see, when looking at either end of this data, in the top 20 happiest countries have a mean of 20.54% and the bottom 20 countries rely a little higher on their access to social support with a mean of 23%</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Fig 3 also shows us that we can derive no relationship between contribution of family &amp; social support on overall happiness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Although no connection can be made on the impact of these factors on either overall happiness or life expectancy the large percentage that this factor contributes to a happiness score highlights the importance for people’s access to communication with their family and social support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12</a:t>
            </a:fld>
            <a:endParaRPr lang="en-US" dirty="0"/>
          </a:p>
        </p:txBody>
      </p:sp>
    </p:spTree>
    <p:extLst>
      <p:ext uri="{BB962C8B-B14F-4D97-AF65-F5344CB8AC3E}">
        <p14:creationId xmlns:p14="http://schemas.microsoft.com/office/powerpoint/2010/main" val="527821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chemeClr val="tx2"/>
                </a:solidFill>
                <a:effectLst/>
              </a:rPr>
              <a:t>Paula</a:t>
            </a:r>
            <a:br>
              <a:rPr lang="en-AU" dirty="0">
                <a:solidFill>
                  <a:schemeClr val="tx2"/>
                </a:solidFill>
              </a:rPr>
            </a:br>
            <a:r>
              <a:rPr lang="en-AU" dirty="0">
                <a:solidFill>
                  <a:schemeClr val="tx2"/>
                </a:solidFill>
              </a:rPr>
              <a:t>The question asked was</a:t>
            </a:r>
          </a:p>
          <a:p>
            <a:r>
              <a:rPr lang="en-AU" dirty="0">
                <a:solidFill>
                  <a:schemeClr val="tx2"/>
                </a:solidFill>
              </a:rPr>
              <a:t>“Are you satisfied or dissatisfied with your freedom to choose what you do with your life?” </a:t>
            </a:r>
          </a:p>
          <a:p>
            <a:r>
              <a:rPr lang="en-AU" dirty="0">
                <a:solidFill>
                  <a:schemeClr val="tx2"/>
                </a:solidFill>
              </a:rPr>
              <a:t>Again, this was recorded as a binary response yes/no</a:t>
            </a:r>
          </a:p>
          <a:p>
            <a:endParaRPr lang="en-AU" dirty="0">
              <a:solidFill>
                <a:schemeClr val="tx2"/>
              </a:solidFill>
            </a:endParaRPr>
          </a:p>
          <a:p>
            <a:r>
              <a:rPr lang="en-AU" dirty="0">
                <a:solidFill>
                  <a:schemeClr val="tx2"/>
                </a:solidFill>
              </a:rPr>
              <a:t>Fig 4. &amp; 5  both happiness and life expectancy show no link between the contribution of freedom to make life decisions.</a:t>
            </a:r>
          </a:p>
          <a:p>
            <a:r>
              <a:rPr lang="en-AU" dirty="0">
                <a:solidFill>
                  <a:schemeClr val="tx2"/>
                </a:solidFill>
              </a:rPr>
              <a:t>Interestingly if we look at the last 2 countries in happiness order the variation in contribution is extreme with Rwanda at 16.76 and Burundi at only 2.06%</a:t>
            </a:r>
          </a:p>
          <a:p>
            <a:endParaRPr lang="en-AU"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tx2"/>
                </a:solidFill>
              </a:rPr>
              <a:t>This also includes Human Rights. Inherent to all human beings, regardless of race, sex, nationality, ethnicity, language, religion, or any other status. Human rights include the right to life and liberty, freedom from slavery and torture, freedom of opinion and expression, the right to work and education, and many more. Everyone is entitled to these rights without discrimination.</a:t>
            </a:r>
          </a:p>
          <a:p>
            <a:endParaRPr lang="en-AU" dirty="0">
              <a:solidFill>
                <a:schemeClr val="tx2"/>
              </a:solidFill>
            </a:endParaRPr>
          </a:p>
          <a:p>
            <a:endParaRPr lang="en-AU" dirty="0">
              <a:solidFill>
                <a:schemeClr val="tx2"/>
              </a:solidFill>
            </a:endParaRPr>
          </a:p>
          <a:p>
            <a:r>
              <a:rPr lang="en-AU" dirty="0">
                <a:solidFill>
                  <a:schemeClr val="tx2"/>
                </a:solidFill>
              </a:rPr>
              <a:t>Happiness – r-value 0.0033</a:t>
            </a:r>
          </a:p>
          <a:p>
            <a:r>
              <a:rPr lang="en-AU" dirty="0">
                <a:solidFill>
                  <a:schemeClr val="tx2"/>
                </a:solidFill>
              </a:rPr>
              <a:t>Overall Mean = 7.74</a:t>
            </a:r>
          </a:p>
          <a:p>
            <a:r>
              <a:rPr lang="en-AU" dirty="0">
                <a:solidFill>
                  <a:schemeClr val="tx2"/>
                </a:solidFill>
              </a:rPr>
              <a:t>Top 20 mean = 7.96</a:t>
            </a:r>
          </a:p>
          <a:p>
            <a:r>
              <a:rPr lang="en-AU" dirty="0">
                <a:solidFill>
                  <a:schemeClr val="tx2"/>
                </a:solidFill>
              </a:rPr>
              <a:t>Bottom 20 mean = 8.54</a:t>
            </a:r>
          </a:p>
          <a:p>
            <a:endParaRPr lang="en-AU" dirty="0">
              <a:solidFill>
                <a:schemeClr val="tx2"/>
              </a:solidFill>
            </a:endParaRPr>
          </a:p>
          <a:p>
            <a:r>
              <a:rPr lang="en-AU" dirty="0">
                <a:solidFill>
                  <a:schemeClr val="tx2"/>
                </a:solidFill>
              </a:rPr>
              <a:t>Life Expectancy – r-value 0.016</a:t>
            </a:r>
          </a:p>
          <a:p>
            <a:r>
              <a:rPr lang="en-AU" dirty="0">
                <a:solidFill>
                  <a:schemeClr val="tx2"/>
                </a:solidFill>
              </a:rPr>
              <a:t>Overall mean = 7.74</a:t>
            </a:r>
          </a:p>
          <a:p>
            <a:r>
              <a:rPr lang="en-AU" dirty="0">
                <a:solidFill>
                  <a:schemeClr val="tx2"/>
                </a:solidFill>
              </a:rPr>
              <a:t>Top 20 mean = 7.75</a:t>
            </a:r>
          </a:p>
          <a:p>
            <a:r>
              <a:rPr lang="en-AU" dirty="0">
                <a:solidFill>
                  <a:schemeClr val="tx2"/>
                </a:solidFill>
              </a:rPr>
              <a:t>Bottom 20 mean = 8.11</a:t>
            </a:r>
          </a:p>
          <a:p>
            <a:endParaRPr lang="en-AU" dirty="0"/>
          </a:p>
          <a:p>
            <a:endParaRPr lang="en-AU" dirty="0"/>
          </a:p>
        </p:txBody>
      </p:sp>
      <p:sp>
        <p:nvSpPr>
          <p:cNvPr id="4" name="Slide Number Placeholder 3"/>
          <p:cNvSpPr>
            <a:spLocks noGrp="1"/>
          </p:cNvSpPr>
          <p:nvPr>
            <p:ph type="sldNum" sz="quarter" idx="5"/>
          </p:nvPr>
        </p:nvSpPr>
        <p:spPr/>
        <p:txBody>
          <a:bodyPr/>
          <a:lstStyle/>
          <a:p>
            <a:fld id="{FC8BD8E7-1312-41F3-99C4-6DA5AF891969}" type="slidenum">
              <a:rPr lang="en-US" smtClean="0"/>
              <a:t>13</a:t>
            </a:fld>
            <a:endParaRPr lang="en-US" dirty="0"/>
          </a:p>
        </p:txBody>
      </p:sp>
    </p:spTree>
    <p:extLst>
      <p:ext uri="{BB962C8B-B14F-4D97-AF65-F5344CB8AC3E}">
        <p14:creationId xmlns:p14="http://schemas.microsoft.com/office/powerpoint/2010/main" val="2530926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11C9-A5FC-1D49-B914-34FB68B329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DD4C205-1DC7-487B-0458-78C5106DF8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F82FD6B-1EE2-552E-9299-25821C74F5AB}"/>
              </a:ext>
            </a:extLst>
          </p:cNvPr>
          <p:cNvSpPr>
            <a:spLocks noGrp="1"/>
          </p:cNvSpPr>
          <p:nvPr>
            <p:ph type="dt" sz="half" idx="10"/>
          </p:nvPr>
        </p:nvSpPr>
        <p:spPr/>
        <p:txBody>
          <a:bodyPr/>
          <a:lstStyle/>
          <a:p>
            <a:fld id="{C1D2ACE5-C0B2-48F5-884C-87A81FEE4AD2}" type="datetimeFigureOut">
              <a:rPr lang="en-AU" smtClean="0"/>
              <a:t>23/05/2023</a:t>
            </a:fld>
            <a:endParaRPr lang="en-AU"/>
          </a:p>
        </p:txBody>
      </p:sp>
      <p:sp>
        <p:nvSpPr>
          <p:cNvPr id="5" name="Footer Placeholder 4">
            <a:extLst>
              <a:ext uri="{FF2B5EF4-FFF2-40B4-BE49-F238E27FC236}">
                <a16:creationId xmlns:a16="http://schemas.microsoft.com/office/drawing/2014/main" id="{C3821466-E559-80C4-8181-E2398CE17E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ADCB0A6-1E90-50DE-D608-46F3658BB370}"/>
              </a:ext>
            </a:extLst>
          </p:cNvPr>
          <p:cNvSpPr>
            <a:spLocks noGrp="1"/>
          </p:cNvSpPr>
          <p:nvPr>
            <p:ph type="sldNum" sz="quarter" idx="12"/>
          </p:nvPr>
        </p:nvSpPr>
        <p:spPr/>
        <p:txBody>
          <a:bodyPr/>
          <a:lstStyle/>
          <a:p>
            <a:fld id="{981274BE-0AC3-42A4-882D-00F5782FC671}" type="slidenum">
              <a:rPr lang="en-AU" smtClean="0"/>
              <a:t>‹#›</a:t>
            </a:fld>
            <a:endParaRPr lang="en-AU"/>
          </a:p>
        </p:txBody>
      </p:sp>
      <p:sp>
        <p:nvSpPr>
          <p:cNvPr id="7" name="Rectangle 6">
            <a:extLst>
              <a:ext uri="{FF2B5EF4-FFF2-40B4-BE49-F238E27FC236}">
                <a16:creationId xmlns:a16="http://schemas.microsoft.com/office/drawing/2014/main" id="{CB0FCCE7-352D-3CB8-4678-61099013AF49}"/>
              </a:ext>
            </a:extLst>
          </p:cNvPr>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92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4D2B-8B36-56C1-2070-72717758247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1604252-9115-D98E-E376-0AE17B9D86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3B34F76-A8E6-0651-9EFC-B1D8A8076306}"/>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5" name="Footer Placeholder 4">
            <a:extLst>
              <a:ext uri="{FF2B5EF4-FFF2-40B4-BE49-F238E27FC236}">
                <a16:creationId xmlns:a16="http://schemas.microsoft.com/office/drawing/2014/main" id="{24149EA2-F6BB-DD80-2A07-B8660F32AC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7BBDC4-A994-F7DB-13F8-090874DA89DD}"/>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62052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F12BF8-A9F4-B8CD-BFA7-37DA2F3EAA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FF894CE-181A-015E-B4EF-17F7A92F1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F4AE2A8-9E92-6707-2048-194A2D4490C0}"/>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5" name="Footer Placeholder 4">
            <a:extLst>
              <a:ext uri="{FF2B5EF4-FFF2-40B4-BE49-F238E27FC236}">
                <a16:creationId xmlns:a16="http://schemas.microsoft.com/office/drawing/2014/main" id="{D64066FF-DAE4-9097-9084-9EE773203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9BEED-D3AB-9ECC-E0B8-5A5054611EAA}"/>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7055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115656"/>
            <a:ext cx="11125200" cy="9144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2"/>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Picture Placeholder 2"/>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4" name="Picture Placeholder 2"/>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450488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514600"/>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5257800"/>
            <a:ext cx="10515600" cy="914400"/>
          </a:xfrm>
        </p:spPr>
        <p:txBody>
          <a:bodyPr>
            <a:normAutofit/>
          </a:bodyPr>
          <a:lstStyle>
            <a:lvl1pPr marL="0" indent="0" algn="ctr">
              <a:spcBef>
                <a:spcPts val="0"/>
              </a:spcBef>
              <a:buNone/>
              <a:defRPr sz="2000" cap="all" spc="50"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714498"/>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p:cNvSpPr>
            <a:spLocks noGrp="1"/>
          </p:cNvSpPr>
          <p:nvPr>
            <p:ph type="title"/>
          </p:nvPr>
        </p:nvSpPr>
        <p:spPr>
          <a:xfrm>
            <a:off x="8532813" y="1714500"/>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B0EC-93CB-48C3-5D26-44443F73B98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200B9C8-CD3A-5736-67F7-E26125BEF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8B8C498-A312-7B81-71AF-FAD0A89533FF}"/>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5" name="Footer Placeholder 4">
            <a:extLst>
              <a:ext uri="{FF2B5EF4-FFF2-40B4-BE49-F238E27FC236}">
                <a16:creationId xmlns:a16="http://schemas.microsoft.com/office/drawing/2014/main" id="{6B80ACC8-124C-98F4-CAEC-B054AA707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6675E-659C-8867-7A76-737299D10E6C}"/>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07061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4106-748E-67EC-904B-F66E940765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A27E39B-617E-DB1C-9E3D-BAD0EFF821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D76423-6E1B-A1E7-716E-DCD7C90034AD}"/>
              </a:ext>
            </a:extLst>
          </p:cNvPr>
          <p:cNvSpPr>
            <a:spLocks noGrp="1"/>
          </p:cNvSpPr>
          <p:nvPr>
            <p:ph type="dt" sz="half" idx="10"/>
          </p:nvPr>
        </p:nvSpPr>
        <p:spPr/>
        <p:txBody>
          <a:bodyPr/>
          <a:lstStyle/>
          <a:p>
            <a:fld id="{C1D2ACE5-C0B2-48F5-884C-87A81FEE4AD2}" type="datetimeFigureOut">
              <a:rPr lang="en-AU" smtClean="0"/>
              <a:t>23/05/2023</a:t>
            </a:fld>
            <a:endParaRPr lang="en-AU"/>
          </a:p>
        </p:txBody>
      </p:sp>
      <p:sp>
        <p:nvSpPr>
          <p:cNvPr id="5" name="Footer Placeholder 4">
            <a:extLst>
              <a:ext uri="{FF2B5EF4-FFF2-40B4-BE49-F238E27FC236}">
                <a16:creationId xmlns:a16="http://schemas.microsoft.com/office/drawing/2014/main" id="{E05B6AD9-4413-5AFD-7A8A-00815377A7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E599C83-92B4-6490-592A-83257180134C}"/>
              </a:ext>
            </a:extLst>
          </p:cNvPr>
          <p:cNvSpPr>
            <a:spLocks noGrp="1"/>
          </p:cNvSpPr>
          <p:nvPr>
            <p:ph type="sldNum" sz="quarter" idx="12"/>
          </p:nvPr>
        </p:nvSpPr>
        <p:spPr/>
        <p:txBody>
          <a:bodyPr/>
          <a:lstStyle/>
          <a:p>
            <a:fld id="{981274BE-0AC3-42A4-882D-00F5782FC671}" type="slidenum">
              <a:rPr lang="en-AU" smtClean="0"/>
              <a:t>‹#›</a:t>
            </a:fld>
            <a:endParaRPr lang="en-AU"/>
          </a:p>
        </p:txBody>
      </p:sp>
      <p:sp>
        <p:nvSpPr>
          <p:cNvPr id="7" name="Rectangle 6">
            <a:extLst>
              <a:ext uri="{FF2B5EF4-FFF2-40B4-BE49-F238E27FC236}">
                <a16:creationId xmlns:a16="http://schemas.microsoft.com/office/drawing/2014/main" id="{13A48B53-CAA9-C29B-E7DB-E7DAFF6481AD}"/>
              </a:ext>
            </a:extLst>
          </p:cNvPr>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49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0344-E114-1F09-5C34-339D35B2052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6630CD2-95B8-5105-BE0E-53FB5B86AC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8CEBC955-BA5E-6333-C67B-7538AD5E1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B3E66EE-0186-000E-9B5C-C953073AB738}"/>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6" name="Footer Placeholder 5">
            <a:extLst>
              <a:ext uri="{FF2B5EF4-FFF2-40B4-BE49-F238E27FC236}">
                <a16:creationId xmlns:a16="http://schemas.microsoft.com/office/drawing/2014/main" id="{14B27EE9-D310-DD61-A4B7-ED66E9E57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6FB93-D79F-A96B-E41B-EC7DE10913B5}"/>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387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3CEA-2719-0842-2842-25A55E49341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0CF47A9-5377-8B88-9821-D8ED2FB9A3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2246F0-2FB3-7A3C-2259-D982975CF0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9800B-CE8B-0383-0D78-1642ACE745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1373C3-DD8B-3185-1361-2801EFA37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13081291-13E5-B1AF-FB10-A25DD7B30D61}"/>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8" name="Footer Placeholder 7">
            <a:extLst>
              <a:ext uri="{FF2B5EF4-FFF2-40B4-BE49-F238E27FC236}">
                <a16:creationId xmlns:a16="http://schemas.microsoft.com/office/drawing/2014/main" id="{CCAE96CB-7586-7472-2DC0-EA308CFAC1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1E6088-C0EE-B376-F984-5024B916CFBF}"/>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79424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078CC-5751-78BF-AE45-E4163595B2B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9ADE3CB-0501-3FF4-C6F5-DF5DC387947F}"/>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4" name="Footer Placeholder 3">
            <a:extLst>
              <a:ext uri="{FF2B5EF4-FFF2-40B4-BE49-F238E27FC236}">
                <a16:creationId xmlns:a16="http://schemas.microsoft.com/office/drawing/2014/main" id="{C0565D77-97AE-7A2D-6832-360F69CAEE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DECF4A-FAB0-5AB3-1F60-F29DC284481A}"/>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96104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196E2-A916-C340-6231-3A2534265451}"/>
              </a:ext>
            </a:extLst>
          </p:cNvPr>
          <p:cNvSpPr>
            <a:spLocks noGrp="1"/>
          </p:cNvSpPr>
          <p:nvPr>
            <p:ph type="dt" sz="half" idx="10"/>
          </p:nvPr>
        </p:nvSpPr>
        <p:spPr/>
        <p:txBody>
          <a:bodyPr/>
          <a:lstStyle/>
          <a:p>
            <a:fld id="{C1D2ACE5-C0B2-48F5-884C-87A81FEE4AD2}" type="datetimeFigureOut">
              <a:rPr lang="en-AU" smtClean="0"/>
              <a:t>23/05/2023</a:t>
            </a:fld>
            <a:endParaRPr lang="en-AU"/>
          </a:p>
        </p:txBody>
      </p:sp>
      <p:sp>
        <p:nvSpPr>
          <p:cNvPr id="3" name="Footer Placeholder 2">
            <a:extLst>
              <a:ext uri="{FF2B5EF4-FFF2-40B4-BE49-F238E27FC236}">
                <a16:creationId xmlns:a16="http://schemas.microsoft.com/office/drawing/2014/main" id="{F5546C5B-6D8B-311C-6269-F1D2398E608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1B4FD9A-148A-A8B4-60F9-50EA06E7171F}"/>
              </a:ext>
            </a:extLst>
          </p:cNvPr>
          <p:cNvSpPr>
            <a:spLocks noGrp="1"/>
          </p:cNvSpPr>
          <p:nvPr>
            <p:ph type="sldNum" sz="quarter" idx="12"/>
          </p:nvPr>
        </p:nvSpPr>
        <p:spPr/>
        <p:txBody>
          <a:bodyPr/>
          <a:lstStyle/>
          <a:p>
            <a:fld id="{981274BE-0AC3-42A4-882D-00F5782FC671}" type="slidenum">
              <a:rPr lang="en-AU" smtClean="0"/>
              <a:t>‹#›</a:t>
            </a:fld>
            <a:endParaRPr lang="en-AU"/>
          </a:p>
        </p:txBody>
      </p:sp>
    </p:spTree>
    <p:extLst>
      <p:ext uri="{BB962C8B-B14F-4D97-AF65-F5344CB8AC3E}">
        <p14:creationId xmlns:p14="http://schemas.microsoft.com/office/powerpoint/2010/main" val="27099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EF33-C431-D908-58AD-6D2B253A6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B65A2EC-6089-EEA3-84AA-AE32CCE803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54F6360-1C5B-5B41-D563-6A3543E09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A2FAE-D428-0D32-5493-38BD1633D793}"/>
              </a:ext>
            </a:extLst>
          </p:cNvPr>
          <p:cNvSpPr>
            <a:spLocks noGrp="1"/>
          </p:cNvSpPr>
          <p:nvPr>
            <p:ph type="dt" sz="half" idx="10"/>
          </p:nvPr>
        </p:nvSpPr>
        <p:spPr/>
        <p:txBody>
          <a:bodyPr/>
          <a:lstStyle/>
          <a:p>
            <a:fld id="{37CC0096-1860-4642-9CD2-0079EA5E7CD1}" type="datetimeFigureOut">
              <a:rPr lang="en-US" smtClean="0"/>
              <a:t>5/23/2023</a:t>
            </a:fld>
            <a:endParaRPr lang="en-US"/>
          </a:p>
        </p:txBody>
      </p:sp>
      <p:sp>
        <p:nvSpPr>
          <p:cNvPr id="6" name="Footer Placeholder 5">
            <a:extLst>
              <a:ext uri="{FF2B5EF4-FFF2-40B4-BE49-F238E27FC236}">
                <a16:creationId xmlns:a16="http://schemas.microsoft.com/office/drawing/2014/main" id="{DE374E04-F163-1921-C8DC-7667F96676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A03F4-1CEF-E965-65FB-A01CC31D99CE}"/>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5087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81D6-EEFC-2702-104A-1785B3F6CD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41854B4-1495-D472-FC16-79FBEF252C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1B752C2-721B-1535-0B70-B7AF4BFF4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BC9D57-A711-C620-B14A-FB153200D169}"/>
              </a:ext>
            </a:extLst>
          </p:cNvPr>
          <p:cNvSpPr>
            <a:spLocks noGrp="1"/>
          </p:cNvSpPr>
          <p:nvPr>
            <p:ph type="dt" sz="half" idx="10"/>
          </p:nvPr>
        </p:nvSpPr>
        <p:spPr/>
        <p:txBody>
          <a:bodyPr/>
          <a:lstStyle/>
          <a:p>
            <a:fld id="{C1D2ACE5-C0B2-48F5-884C-87A81FEE4AD2}" type="datetimeFigureOut">
              <a:rPr lang="en-AU" smtClean="0"/>
              <a:t>23/05/2023</a:t>
            </a:fld>
            <a:endParaRPr lang="en-AU"/>
          </a:p>
        </p:txBody>
      </p:sp>
      <p:sp>
        <p:nvSpPr>
          <p:cNvPr id="6" name="Footer Placeholder 5">
            <a:extLst>
              <a:ext uri="{FF2B5EF4-FFF2-40B4-BE49-F238E27FC236}">
                <a16:creationId xmlns:a16="http://schemas.microsoft.com/office/drawing/2014/main" id="{41CABE48-8DF3-A73C-EA28-028D09130F6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FB5EE0E-3F04-2016-E7A8-D0803D340C84}"/>
              </a:ext>
            </a:extLst>
          </p:cNvPr>
          <p:cNvSpPr>
            <a:spLocks noGrp="1"/>
          </p:cNvSpPr>
          <p:nvPr>
            <p:ph type="sldNum" sz="quarter" idx="12"/>
          </p:nvPr>
        </p:nvSpPr>
        <p:spPr/>
        <p:txBody>
          <a:bodyPr/>
          <a:lstStyle/>
          <a:p>
            <a:fld id="{981274BE-0AC3-42A4-882D-00F5782FC671}" type="slidenum">
              <a:rPr lang="en-AU" smtClean="0"/>
              <a:t>‹#›</a:t>
            </a:fld>
            <a:endParaRPr lang="en-AU"/>
          </a:p>
        </p:txBody>
      </p:sp>
      <p:sp>
        <p:nvSpPr>
          <p:cNvPr id="8" name="Rectangle 7">
            <a:extLst>
              <a:ext uri="{FF2B5EF4-FFF2-40B4-BE49-F238E27FC236}">
                <a16:creationId xmlns:a16="http://schemas.microsoft.com/office/drawing/2014/main" id="{F9793040-E9B8-1DB8-3258-E95D0A9652AA}"/>
              </a:ext>
            </a:extLst>
          </p:cNvPr>
          <p:cNvSpPr/>
          <p:nvPr userDrawn="1"/>
        </p:nvSpPr>
        <p:spPr>
          <a:xfrm>
            <a:off x="815340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03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7995DB-6394-655F-6C3E-F110D2D11D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440CB9-098F-95DB-82CA-F9D38BE029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7ECA046-5A8E-29E9-EA8C-10904B0BDF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CC0096-1860-4642-9CD2-0079EA5E7CD1}" type="datetimeFigureOut">
              <a:rPr lang="en-US" smtClean="0"/>
              <a:pPr/>
              <a:t>5/23/2023</a:t>
            </a:fld>
            <a:endParaRPr lang="en-US"/>
          </a:p>
        </p:txBody>
      </p:sp>
      <p:sp>
        <p:nvSpPr>
          <p:cNvPr id="5" name="Footer Placeholder 4">
            <a:extLst>
              <a:ext uri="{FF2B5EF4-FFF2-40B4-BE49-F238E27FC236}">
                <a16:creationId xmlns:a16="http://schemas.microsoft.com/office/drawing/2014/main" id="{0500A6E9-CBC0-32CD-FDD8-3011482495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2B26E40-A9D3-DB94-D99C-58F0501A8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375A4-56A4-47D6-9801-1991572033F7}" type="slidenum">
              <a:rPr lang="en-US" smtClean="0"/>
              <a:pPr/>
              <a:t>‹#›</a:t>
            </a:fld>
            <a:endParaRPr lang="en-US"/>
          </a:p>
        </p:txBody>
      </p:sp>
      <p:sp>
        <p:nvSpPr>
          <p:cNvPr id="7" name="Rectangle 6">
            <a:extLst>
              <a:ext uri="{FF2B5EF4-FFF2-40B4-BE49-F238E27FC236}">
                <a16:creationId xmlns:a16="http://schemas.microsoft.com/office/drawing/2014/main" id="{1B87B949-2B62-87EA-1E1D-1EEA6105B096}"/>
              </a:ext>
            </a:extLst>
          </p:cNvPr>
          <p:cNvSpPr/>
          <p:nvPr userDrawn="1"/>
        </p:nvSpPr>
        <p:spPr>
          <a:xfrm>
            <a:off x="0" y="6583680"/>
            <a:ext cx="12192000" cy="274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48687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51" r:id="rId13"/>
    <p:sldLayoutId id="2147483656" r:id="rId14"/>
    <p:sldLayoutId id="214748365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customXml" Target="../ink/ink2.xml"/><Relationship Id="rId12" Type="http://schemas.openxmlformats.org/officeDocument/2006/relationships/image" Target="../media/image140.png"/><Relationship Id="rId2" Type="http://schemas.openxmlformats.org/officeDocument/2006/relationships/notesSlide" Target="../notesSlides/notesSlide6.xml"/><Relationship Id="rId16"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image" Target="../media/image32.png"/><Relationship Id="rId10" Type="http://schemas.openxmlformats.org/officeDocument/2006/relationships/image" Target="../media/image130.png"/><Relationship Id="rId4" Type="http://schemas.openxmlformats.org/officeDocument/2006/relationships/image" Target="../media/image29.png"/><Relationship Id="rId9" Type="http://schemas.openxmlformats.org/officeDocument/2006/relationships/customXml" Target="../ink/ink3.xml"/><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2.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commons.wikimedia.org/wiki/File:Money_Cash.jp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400" y="6416512"/>
            <a:ext cx="11125200" cy="571500"/>
          </a:xfrm>
        </p:spPr>
        <p:txBody>
          <a:bodyPr>
            <a:normAutofit/>
          </a:bodyPr>
          <a:lstStyle/>
          <a:p>
            <a:r>
              <a:rPr lang="en-US" sz="1600" dirty="0"/>
              <a:t>Paula Beckett, Juanita Sands, Joey Zheng, Cameron </a:t>
            </a:r>
            <a:r>
              <a:rPr lang="en-US" sz="1600" dirty="0" err="1"/>
              <a:t>DIFalco</a:t>
            </a:r>
            <a:endParaRPr lang="en-US" sz="1600" dirty="0"/>
          </a:p>
        </p:txBody>
      </p:sp>
      <p:pic>
        <p:nvPicPr>
          <p:cNvPr id="8" name="Picture Placeholder 7" descr="Closeup of Granny Smith apple and tape measure" title="Sample Fitness Picture"/>
          <p:cNvPicPr>
            <a:picLocks noGrp="1" noChangeAspect="1"/>
          </p:cNvPicPr>
          <p:nvPr>
            <p:ph type="pic" idx="11"/>
          </p:nvPr>
        </p:nvPicPr>
        <p:blipFill rotWithShape="1">
          <a:blip r:embed="rId3" cstate="print">
            <a:extLst>
              <a:ext uri="{28A0092B-C50C-407E-A947-70E740481C1C}">
                <a14:useLocalDpi xmlns:a14="http://schemas.microsoft.com/office/drawing/2010/main" val="0"/>
              </a:ext>
            </a:extLst>
          </a:blip>
          <a:srcRect t="617" b="617"/>
          <a:stretch/>
        </p:blipFill>
        <p:spPr/>
      </p:pic>
      <p:pic>
        <p:nvPicPr>
          <p:cNvPr id="9" name="Picture Placeholder 8" descr="Man and woman running on indoor track" title="Sample Fitness Picture"/>
          <p:cNvPicPr>
            <a:picLocks noGrp="1" noChangeAspect="1"/>
          </p:cNvPicPr>
          <p:nvPr>
            <p:ph type="pic" idx="12"/>
          </p:nvPr>
        </p:nvPicPr>
        <p:blipFill rotWithShape="1">
          <a:blip r:embed="rId4" cstate="print">
            <a:extLst>
              <a:ext uri="{28A0092B-C50C-407E-A947-70E740481C1C}">
                <a14:useLocalDpi xmlns:a14="http://schemas.microsoft.com/office/drawing/2010/main" val="0"/>
              </a:ext>
            </a:extLst>
          </a:blip>
          <a:srcRect t="599" b="599"/>
          <a:stretch/>
        </p:blipFill>
        <p:spPr/>
      </p:pic>
      <p:sp>
        <p:nvSpPr>
          <p:cNvPr id="4" name="Title 1">
            <a:extLst>
              <a:ext uri="{FF2B5EF4-FFF2-40B4-BE49-F238E27FC236}">
                <a16:creationId xmlns:a16="http://schemas.microsoft.com/office/drawing/2014/main" id="{17EAAD74-5C4D-29A5-521B-2D9305D891D2}"/>
              </a:ext>
            </a:extLst>
          </p:cNvPr>
          <p:cNvSpPr txBox="1">
            <a:spLocks/>
          </p:cNvSpPr>
          <p:nvPr/>
        </p:nvSpPr>
        <p:spPr>
          <a:xfrm>
            <a:off x="1043138" y="4896596"/>
            <a:ext cx="10105724" cy="751974"/>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4400" kern="1200" cap="all" spc="-50" baseline="0">
                <a:solidFill>
                  <a:schemeClr val="bg1"/>
                </a:solidFill>
                <a:latin typeface="+mj-lt"/>
                <a:ea typeface="+mj-ea"/>
                <a:cs typeface="+mj-cs"/>
              </a:defRPr>
            </a:lvl1pPr>
          </a:lstStyle>
          <a:p>
            <a:r>
              <a:rPr lang="en-US" dirty="0"/>
              <a:t>Does Happiness impact Life Expectancy, what impacts Happiness and Life Expectancy? </a:t>
            </a:r>
          </a:p>
        </p:txBody>
      </p:sp>
      <p:sp>
        <p:nvSpPr>
          <p:cNvPr id="5" name="Subtitle 6">
            <a:extLst>
              <a:ext uri="{FF2B5EF4-FFF2-40B4-BE49-F238E27FC236}">
                <a16:creationId xmlns:a16="http://schemas.microsoft.com/office/drawing/2014/main" id="{1B3EA628-903C-8919-F37F-065CBA7CC99B}"/>
              </a:ext>
            </a:extLst>
          </p:cNvPr>
          <p:cNvSpPr txBox="1">
            <a:spLocks/>
          </p:cNvSpPr>
          <p:nvPr/>
        </p:nvSpPr>
        <p:spPr>
          <a:xfrm>
            <a:off x="1043138" y="5746791"/>
            <a:ext cx="10105724" cy="5715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0"/>
              </a:spcBef>
              <a:buClr>
                <a:schemeClr val="accent1"/>
              </a:buClr>
              <a:buSzPct val="100000"/>
              <a:buFont typeface="Arial" pitchFamily="34" charset="0"/>
              <a:buNone/>
              <a:defRPr sz="2000" kern="1200" cap="all" spc="50" baseline="0">
                <a:solidFill>
                  <a:schemeClr val="bg1"/>
                </a:solidFill>
                <a:latin typeface="+mn-lt"/>
                <a:ea typeface="+mn-ea"/>
                <a:cs typeface="+mn-cs"/>
              </a:defRPr>
            </a:lvl1pPr>
            <a:lvl2pPr marL="457200" indent="0" algn="ctr" defTabSz="914400" rtl="0" eaLnBrk="1" latinLnBrk="0" hangingPunct="1">
              <a:lnSpc>
                <a:spcPct val="90000"/>
              </a:lnSpc>
              <a:spcBef>
                <a:spcPts val="800"/>
              </a:spcBef>
              <a:buClr>
                <a:schemeClr val="accent1"/>
              </a:buClr>
              <a:buSzPct val="100000"/>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Clr>
                <a:schemeClr val="accent1"/>
              </a:buClr>
              <a:buSzPct val="100000"/>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Clr>
                <a:schemeClr val="accent1"/>
              </a:buClr>
              <a:buSzPct val="100000"/>
              <a:buFont typeface="Arial" pitchFamily="34" charset="0"/>
              <a:buNone/>
              <a:defRPr sz="1600" kern="1200">
                <a:solidFill>
                  <a:schemeClr val="tx1"/>
                </a:solidFill>
                <a:latin typeface="+mn-lt"/>
                <a:ea typeface="+mn-ea"/>
                <a:cs typeface="+mn-cs"/>
              </a:defRPr>
            </a:lvl9pPr>
          </a:lstStyle>
          <a:p>
            <a:r>
              <a:rPr lang="en-US" sz="2000" b="0" i="0" dirty="0">
                <a:effectLst/>
                <a:latin typeface="Söhne"/>
              </a:rPr>
              <a:t>Exploring the Relationship through Data Visualization</a:t>
            </a:r>
            <a:endParaRPr lang="en-US" dirty="0"/>
          </a:p>
        </p:txBody>
      </p:sp>
      <p:pic>
        <p:nvPicPr>
          <p:cNvPr id="15" name="Picture 14" descr="Child playing with dinosaurs">
            <a:extLst>
              <a:ext uri="{FF2B5EF4-FFF2-40B4-BE49-F238E27FC236}">
                <a16:creationId xmlns:a16="http://schemas.microsoft.com/office/drawing/2014/main" id="{4B71D845-9BDA-D07F-FE52-2EF7992EE28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918" t="3090" r="14129" b="-303"/>
          <a:stretch/>
        </p:blipFill>
        <p:spPr>
          <a:xfrm>
            <a:off x="-1" y="0"/>
            <a:ext cx="4023361" cy="4745736"/>
          </a:xfrm>
          <a:prstGeom prst="rect">
            <a:avLst/>
          </a:prstGeom>
        </p:spPr>
      </p:pic>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7307469" y="3930828"/>
            <a:ext cx="4684043" cy="2454836"/>
          </a:xfrm>
        </p:spPr>
        <p:txBody>
          <a:bodyPr>
            <a:normAutofit fontScale="85000" lnSpcReduction="10000"/>
          </a:bodyPr>
          <a:lstStyle/>
          <a:p>
            <a:pPr marL="0" indent="0">
              <a:buNone/>
            </a:pPr>
            <a:r>
              <a:rPr lang="en-US" sz="1900" b="1" u="sng" dirty="0"/>
              <a:t>Possible Solutions</a:t>
            </a:r>
          </a:p>
          <a:p>
            <a:pPr marL="0" indent="0">
              <a:buNone/>
            </a:pPr>
            <a:r>
              <a:rPr lang="en-US" sz="1700" dirty="0"/>
              <a:t>Implement happiness programs in developing countries to improve overall happiness levels and increase students' likelihood of completing further schooling.</a:t>
            </a:r>
          </a:p>
          <a:p>
            <a:pPr marL="0" indent="0">
              <a:buNone/>
            </a:pPr>
            <a:r>
              <a:rPr lang="en-US" sz="1700" dirty="0"/>
              <a:t>Increase investments in education, particularly in developing countries, to provide better infrastructure, resources, and opportunities for students.</a:t>
            </a:r>
          </a:p>
          <a:p>
            <a:pPr marL="0" indent="0">
              <a:buNone/>
            </a:pPr>
            <a:r>
              <a:rPr lang="en-US" sz="1700" dirty="0"/>
              <a:t>Address socioeconomic disparities within and between countries to create a more conducive environment for students to pursue higher levels of education, regardless of their happiness levels.</a:t>
            </a:r>
          </a:p>
          <a:p>
            <a:endParaRPr lang="en-US" sz="1400" dirty="0"/>
          </a:p>
        </p:txBody>
      </p:sp>
      <p:pic>
        <p:nvPicPr>
          <p:cNvPr id="14" name="Picture 13">
            <a:extLst>
              <a:ext uri="{FF2B5EF4-FFF2-40B4-BE49-F238E27FC236}">
                <a16:creationId xmlns:a16="http://schemas.microsoft.com/office/drawing/2014/main" id="{0DA1DDEA-91B6-3A6A-346D-8C1365FA4DB9}"/>
              </a:ext>
            </a:extLst>
          </p:cNvPr>
          <p:cNvPicPr>
            <a:picLocks noChangeAspect="1"/>
          </p:cNvPicPr>
          <p:nvPr/>
        </p:nvPicPr>
        <p:blipFill>
          <a:blip r:embed="rId3"/>
          <a:stretch>
            <a:fillRect/>
          </a:stretch>
        </p:blipFill>
        <p:spPr>
          <a:xfrm>
            <a:off x="416625" y="913046"/>
            <a:ext cx="7440834" cy="628738"/>
          </a:xfrm>
          <a:prstGeom prst="rect">
            <a:avLst/>
          </a:prstGeom>
        </p:spPr>
      </p:pic>
      <p:sp>
        <p:nvSpPr>
          <p:cNvPr id="2" name="Title 1"/>
          <p:cNvSpPr>
            <a:spLocks noGrp="1"/>
          </p:cNvSpPr>
          <p:nvPr>
            <p:ph type="title"/>
          </p:nvPr>
        </p:nvSpPr>
        <p:spPr>
          <a:xfrm>
            <a:off x="836221" y="253874"/>
            <a:ext cx="6601642" cy="1325563"/>
          </a:xfrm>
        </p:spPr>
        <p:txBody>
          <a:bodyPr>
            <a:normAutofit/>
          </a:bodyPr>
          <a:lstStyle/>
          <a:p>
            <a:r>
              <a:rPr lang="en-US" sz="3200" dirty="0"/>
              <a:t>How Does Schooling Effect Happiness?</a:t>
            </a:r>
          </a:p>
        </p:txBody>
      </p:sp>
      <p:sp>
        <p:nvSpPr>
          <p:cNvPr id="16" name="TextBox 15">
            <a:extLst>
              <a:ext uri="{FF2B5EF4-FFF2-40B4-BE49-F238E27FC236}">
                <a16:creationId xmlns:a16="http://schemas.microsoft.com/office/drawing/2014/main" id="{3133E419-2587-C0DF-F7B6-8A6AA5B6A4E4}"/>
              </a:ext>
            </a:extLst>
          </p:cNvPr>
          <p:cNvSpPr txBox="1"/>
          <p:nvPr/>
        </p:nvSpPr>
        <p:spPr>
          <a:xfrm>
            <a:off x="387154" y="1527146"/>
            <a:ext cx="11413734" cy="2308324"/>
          </a:xfrm>
          <a:prstGeom prst="rect">
            <a:avLst/>
          </a:prstGeom>
          <a:noFill/>
        </p:spPr>
        <p:txBody>
          <a:bodyPr wrap="square">
            <a:spAutoFit/>
          </a:bodyPr>
          <a:lstStyle/>
          <a:p>
            <a:r>
              <a:rPr lang="en-US" sz="1800" b="1" u="sng" dirty="0"/>
              <a:t>Insights</a:t>
            </a:r>
          </a:p>
          <a:p>
            <a:pPr marL="742950" lvl="1" indent="-285750">
              <a:buFont typeface="Arial" panose="020B0604020202020204" pitchFamily="34" charset="0"/>
              <a:buChar char="•"/>
            </a:pPr>
            <a:r>
              <a:rPr lang="en-US" sz="1400" dirty="0"/>
              <a:t>Schooling level has a clear impact on a country's happiness, as seen in figure 1. We can see the incline as the years of schooling increases. </a:t>
            </a:r>
            <a:br>
              <a:rPr lang="en-US" sz="1400" dirty="0"/>
            </a:br>
            <a:endParaRPr lang="en-US" sz="1400" dirty="0"/>
          </a:p>
          <a:p>
            <a:pPr marL="742950" lvl="1" indent="-285750">
              <a:buFont typeface="Arial" panose="020B0604020202020204" pitchFamily="34" charset="0"/>
              <a:buChar char="•"/>
            </a:pPr>
            <a:r>
              <a:rPr lang="en-US" sz="1400" dirty="0"/>
              <a:t>The happiness score for a country is </a:t>
            </a:r>
            <a:r>
              <a:rPr lang="en-US" sz="1400" b="1" dirty="0"/>
              <a:t>4.15 when schooling is completed under 10 years</a:t>
            </a:r>
            <a:r>
              <a:rPr lang="en-US" sz="1400" dirty="0"/>
              <a:t>, increases to </a:t>
            </a:r>
            <a:r>
              <a:rPr lang="en-US" sz="1400" b="1" dirty="0"/>
              <a:t>5.13 for completion between 10 and 15 years</a:t>
            </a:r>
            <a:r>
              <a:rPr lang="en-US" sz="1400" dirty="0"/>
              <a:t>, and further </a:t>
            </a:r>
            <a:r>
              <a:rPr lang="en-US" sz="1400" b="1" dirty="0"/>
              <a:t>rises to 6.35 for completion of 15 or more years of schooling</a:t>
            </a:r>
            <a:r>
              <a:rPr lang="en-US" sz="1400" dirty="0"/>
              <a:t>.</a:t>
            </a:r>
          </a:p>
          <a:p>
            <a:pPr marL="742950" lvl="1" indent="-285750">
              <a:buFont typeface="Arial" panose="020B0604020202020204" pitchFamily="34" charset="0"/>
              <a:buChar char="•"/>
            </a:pPr>
            <a:endParaRPr lang="en-US" sz="1400" dirty="0"/>
          </a:p>
          <a:p>
            <a:pPr marL="742950" lvl="1" indent="-285750">
              <a:buFont typeface="Arial" panose="020B0604020202020204" pitchFamily="34" charset="0"/>
              <a:buChar char="•"/>
            </a:pPr>
            <a:r>
              <a:rPr lang="en-US" sz="1400" dirty="0"/>
              <a:t>When comparing developed and developing countries, schooling level was significantly impacted by a country falling in the developed category.</a:t>
            </a:r>
            <a:br>
              <a:rPr lang="en-US" sz="1400" dirty="0"/>
            </a:br>
            <a:endParaRPr lang="en-US" sz="1400" dirty="0"/>
          </a:p>
          <a:p>
            <a:pPr marL="742950" lvl="1" indent="-285750">
              <a:buFont typeface="Arial" panose="020B0604020202020204" pitchFamily="34" charset="0"/>
              <a:buChar char="•"/>
            </a:pPr>
            <a:r>
              <a:rPr lang="en-US" sz="1400" dirty="0"/>
              <a:t>On average </a:t>
            </a:r>
            <a:r>
              <a:rPr lang="en-US" sz="1400" b="1" dirty="0"/>
              <a:t>developed countries had a happiness score of 6.44 vs 5.11 for developing countries</a:t>
            </a:r>
            <a:r>
              <a:rPr lang="en-US" sz="1400" dirty="0"/>
              <a:t>. A similar differential is seen in the completion of </a:t>
            </a:r>
            <a:r>
              <a:rPr lang="en-US" sz="1400" b="1" dirty="0"/>
              <a:t>school years shown through 16.53 and 12.2 for developed vs developing countries.</a:t>
            </a:r>
          </a:p>
        </p:txBody>
      </p:sp>
      <p:grpSp>
        <p:nvGrpSpPr>
          <p:cNvPr id="24" name="Group 23">
            <a:extLst>
              <a:ext uri="{FF2B5EF4-FFF2-40B4-BE49-F238E27FC236}">
                <a16:creationId xmlns:a16="http://schemas.microsoft.com/office/drawing/2014/main" id="{945D2961-D25D-298A-E256-2D8DE74EAED8}"/>
              </a:ext>
            </a:extLst>
          </p:cNvPr>
          <p:cNvGrpSpPr/>
          <p:nvPr/>
        </p:nvGrpSpPr>
        <p:grpSpPr>
          <a:xfrm>
            <a:off x="490664" y="4116253"/>
            <a:ext cx="3242623" cy="2320075"/>
            <a:chOff x="3426488" y="3695354"/>
            <a:chExt cx="3486035" cy="2690309"/>
          </a:xfrm>
        </p:grpSpPr>
        <p:pic>
          <p:nvPicPr>
            <p:cNvPr id="12" name="Picture 11">
              <a:extLst>
                <a:ext uri="{FF2B5EF4-FFF2-40B4-BE49-F238E27FC236}">
                  <a16:creationId xmlns:a16="http://schemas.microsoft.com/office/drawing/2014/main" id="{71F48ED0-2992-02DA-3F99-BFE76EA058A3}"/>
                </a:ext>
              </a:extLst>
            </p:cNvPr>
            <p:cNvPicPr>
              <a:picLocks noChangeAspect="1"/>
            </p:cNvPicPr>
            <p:nvPr/>
          </p:nvPicPr>
          <p:blipFill>
            <a:blip r:embed="rId4"/>
            <a:stretch>
              <a:fillRect/>
            </a:stretch>
          </p:blipFill>
          <p:spPr>
            <a:xfrm>
              <a:off x="3426488" y="3695354"/>
              <a:ext cx="3486035" cy="2690309"/>
            </a:xfrm>
            <a:prstGeom prst="rect">
              <a:avLst/>
            </a:prstGeom>
          </p:spPr>
        </p:pic>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FCA8CE4D-42EB-9A31-673C-7043A0F1B956}"/>
                    </a:ext>
                  </a:extLst>
                </p14:cNvPr>
                <p14:cNvContentPartPr/>
                <p14:nvPr/>
              </p14:nvContentPartPr>
              <p14:xfrm>
                <a:off x="3862585" y="3917865"/>
                <a:ext cx="797400" cy="119160"/>
              </p14:xfrm>
            </p:contentPart>
          </mc:Choice>
          <mc:Fallback xmlns="">
            <p:pic>
              <p:nvPicPr>
                <p:cNvPr id="18" name="Ink 17">
                  <a:extLst>
                    <a:ext uri="{FF2B5EF4-FFF2-40B4-BE49-F238E27FC236}">
                      <a16:creationId xmlns:a16="http://schemas.microsoft.com/office/drawing/2014/main" id="{FCA8CE4D-42EB-9A31-673C-7043A0F1B956}"/>
                    </a:ext>
                  </a:extLst>
                </p:cNvPr>
                <p:cNvPicPr/>
                <p:nvPr/>
              </p:nvPicPr>
              <p:blipFill>
                <a:blip r:embed="rId6"/>
                <a:stretch>
                  <a:fillRect/>
                </a:stretch>
              </p:blipFill>
              <p:spPr>
                <a:xfrm>
                  <a:off x="3828172" y="3881200"/>
                  <a:ext cx="866573" cy="192123"/>
                </a:xfrm>
                <a:prstGeom prst="rect">
                  <a:avLst/>
                </a:prstGeom>
              </p:spPr>
            </p:pic>
          </mc:Fallback>
        </mc:AlternateContent>
        <p:grpSp>
          <p:nvGrpSpPr>
            <p:cNvPr id="23" name="Group 22">
              <a:extLst>
                <a:ext uri="{FF2B5EF4-FFF2-40B4-BE49-F238E27FC236}">
                  <a16:creationId xmlns:a16="http://schemas.microsoft.com/office/drawing/2014/main" id="{569F96A5-DB7D-6AAE-F981-8C5EA1875339}"/>
                </a:ext>
              </a:extLst>
            </p:cNvPr>
            <p:cNvGrpSpPr/>
            <p:nvPr/>
          </p:nvGrpSpPr>
          <p:grpSpPr>
            <a:xfrm>
              <a:off x="4095505" y="3902025"/>
              <a:ext cx="599400" cy="207000"/>
              <a:chOff x="4095505" y="3902025"/>
              <a:chExt cx="599400" cy="20700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E146A18-A5DE-A4B8-A887-BD094784E51D}"/>
                      </a:ext>
                    </a:extLst>
                  </p14:cNvPr>
                  <p14:cNvContentPartPr/>
                  <p14:nvPr/>
                </p14:nvContentPartPr>
                <p14:xfrm>
                  <a:off x="4095505" y="3902025"/>
                  <a:ext cx="599400" cy="205560"/>
                </p14:xfrm>
              </p:contentPart>
            </mc:Choice>
            <mc:Fallback xmlns="">
              <p:pic>
                <p:nvPicPr>
                  <p:cNvPr id="20" name="Ink 19">
                    <a:extLst>
                      <a:ext uri="{FF2B5EF4-FFF2-40B4-BE49-F238E27FC236}">
                        <a16:creationId xmlns:a16="http://schemas.microsoft.com/office/drawing/2014/main" id="{AE146A18-A5DE-A4B8-A887-BD094784E51D}"/>
                      </a:ext>
                    </a:extLst>
                  </p:cNvPr>
                  <p:cNvPicPr/>
                  <p:nvPr/>
                </p:nvPicPr>
                <p:blipFill>
                  <a:blip r:embed="rId8"/>
                  <a:stretch>
                    <a:fillRect/>
                  </a:stretch>
                </p:blipFill>
                <p:spPr>
                  <a:xfrm>
                    <a:off x="4060737" y="3865383"/>
                    <a:ext cx="668588" cy="27847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534D13C9-CB10-2619-C5B7-F010EC18A314}"/>
                      </a:ext>
                    </a:extLst>
                  </p14:cNvPr>
                  <p14:cNvContentPartPr/>
                  <p14:nvPr/>
                </p14:nvContentPartPr>
                <p14:xfrm>
                  <a:off x="4304305" y="4006785"/>
                  <a:ext cx="10440" cy="77040"/>
                </p14:xfrm>
              </p:contentPart>
            </mc:Choice>
            <mc:Fallback xmlns="">
              <p:pic>
                <p:nvPicPr>
                  <p:cNvPr id="21" name="Ink 20">
                    <a:extLst>
                      <a:ext uri="{FF2B5EF4-FFF2-40B4-BE49-F238E27FC236}">
                        <a16:creationId xmlns:a16="http://schemas.microsoft.com/office/drawing/2014/main" id="{534D13C9-CB10-2619-C5B7-F010EC18A314}"/>
                      </a:ext>
                    </a:extLst>
                  </p:cNvPr>
                  <p:cNvPicPr/>
                  <p:nvPr/>
                </p:nvPicPr>
                <p:blipFill>
                  <a:blip r:embed="rId10"/>
                  <a:stretch>
                    <a:fillRect/>
                  </a:stretch>
                </p:blipFill>
                <p:spPr>
                  <a:xfrm>
                    <a:off x="4269505" y="3970099"/>
                    <a:ext cx="79692" cy="15004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225A321C-87B0-8CF1-9D51-682426D89A5F}"/>
                      </a:ext>
                    </a:extLst>
                  </p14:cNvPr>
                  <p14:cNvContentPartPr/>
                  <p14:nvPr/>
                </p14:nvContentPartPr>
                <p14:xfrm>
                  <a:off x="4340665" y="4079865"/>
                  <a:ext cx="15840" cy="29160"/>
                </p14:xfrm>
              </p:contentPart>
            </mc:Choice>
            <mc:Fallback xmlns="">
              <p:pic>
                <p:nvPicPr>
                  <p:cNvPr id="22" name="Ink 21">
                    <a:extLst>
                      <a:ext uri="{FF2B5EF4-FFF2-40B4-BE49-F238E27FC236}">
                        <a16:creationId xmlns:a16="http://schemas.microsoft.com/office/drawing/2014/main" id="{225A321C-87B0-8CF1-9D51-682426D89A5F}"/>
                      </a:ext>
                    </a:extLst>
                  </p:cNvPr>
                  <p:cNvPicPr/>
                  <p:nvPr/>
                </p:nvPicPr>
                <p:blipFill>
                  <a:blip r:embed="rId12"/>
                  <a:stretch>
                    <a:fillRect/>
                  </a:stretch>
                </p:blipFill>
                <p:spPr>
                  <a:xfrm>
                    <a:off x="4305465" y="4043415"/>
                    <a:ext cx="85888" cy="101696"/>
                  </a:xfrm>
                  <a:prstGeom prst="rect">
                    <a:avLst/>
                  </a:prstGeom>
                </p:spPr>
              </p:pic>
            </mc:Fallback>
          </mc:AlternateContent>
        </p:grpSp>
      </p:grpSp>
      <p:grpSp>
        <p:nvGrpSpPr>
          <p:cNvPr id="32" name="Group 31">
            <a:extLst>
              <a:ext uri="{FF2B5EF4-FFF2-40B4-BE49-F238E27FC236}">
                <a16:creationId xmlns:a16="http://schemas.microsoft.com/office/drawing/2014/main" id="{3854F037-422A-15FC-B9D9-221FD0BE56F2}"/>
              </a:ext>
            </a:extLst>
          </p:cNvPr>
          <p:cNvGrpSpPr/>
          <p:nvPr/>
        </p:nvGrpSpPr>
        <p:grpSpPr>
          <a:xfrm>
            <a:off x="3954800" y="4116253"/>
            <a:ext cx="3131156" cy="2204978"/>
            <a:chOff x="44577" y="3695354"/>
            <a:chExt cx="3407420" cy="2525410"/>
          </a:xfrm>
        </p:grpSpPr>
        <p:pic>
          <p:nvPicPr>
            <p:cNvPr id="27" name="Picture 26">
              <a:extLst>
                <a:ext uri="{FF2B5EF4-FFF2-40B4-BE49-F238E27FC236}">
                  <a16:creationId xmlns:a16="http://schemas.microsoft.com/office/drawing/2014/main" id="{A6255344-DF40-F442-4038-F83E0C131264}"/>
                </a:ext>
              </a:extLst>
            </p:cNvPr>
            <p:cNvPicPr>
              <a:picLocks noChangeAspect="1"/>
            </p:cNvPicPr>
            <p:nvPr/>
          </p:nvPicPr>
          <p:blipFill>
            <a:blip r:embed="rId13"/>
            <a:stretch>
              <a:fillRect/>
            </a:stretch>
          </p:blipFill>
          <p:spPr>
            <a:xfrm>
              <a:off x="44577" y="3695354"/>
              <a:ext cx="3407420" cy="2525410"/>
            </a:xfrm>
            <a:prstGeom prst="rect">
              <a:avLst/>
            </a:prstGeom>
          </p:spPr>
        </p:pic>
        <p:pic>
          <p:nvPicPr>
            <p:cNvPr id="29" name="Picture 28">
              <a:extLst>
                <a:ext uri="{FF2B5EF4-FFF2-40B4-BE49-F238E27FC236}">
                  <a16:creationId xmlns:a16="http://schemas.microsoft.com/office/drawing/2014/main" id="{C1B7FDFE-22D9-ACDE-ED6C-00259E21CCAC}"/>
                </a:ext>
              </a:extLst>
            </p:cNvPr>
            <p:cNvPicPr>
              <a:picLocks noChangeAspect="1"/>
            </p:cNvPicPr>
            <p:nvPr/>
          </p:nvPicPr>
          <p:blipFill>
            <a:blip r:embed="rId14"/>
            <a:stretch>
              <a:fillRect/>
            </a:stretch>
          </p:blipFill>
          <p:spPr>
            <a:xfrm>
              <a:off x="1794285" y="3886626"/>
              <a:ext cx="122363" cy="129161"/>
            </a:xfrm>
            <a:prstGeom prst="rect">
              <a:avLst/>
            </a:prstGeom>
          </p:spPr>
        </p:pic>
        <p:pic>
          <p:nvPicPr>
            <p:cNvPr id="31" name="Picture 30">
              <a:extLst>
                <a:ext uri="{FF2B5EF4-FFF2-40B4-BE49-F238E27FC236}">
                  <a16:creationId xmlns:a16="http://schemas.microsoft.com/office/drawing/2014/main" id="{929C0C49-A182-222C-8A25-B170199A5D31}"/>
                </a:ext>
              </a:extLst>
            </p:cNvPr>
            <p:cNvPicPr>
              <a:picLocks noChangeAspect="1"/>
            </p:cNvPicPr>
            <p:nvPr/>
          </p:nvPicPr>
          <p:blipFill>
            <a:blip r:embed="rId15"/>
            <a:stretch>
              <a:fillRect/>
            </a:stretch>
          </p:blipFill>
          <p:spPr>
            <a:xfrm>
              <a:off x="2648795" y="3900531"/>
              <a:ext cx="146885" cy="97924"/>
            </a:xfrm>
            <a:prstGeom prst="rect">
              <a:avLst/>
            </a:prstGeom>
          </p:spPr>
        </p:pic>
      </p:grpSp>
      <p:pic>
        <p:nvPicPr>
          <p:cNvPr id="36" name="Picture 35" descr="Group of smiling school children">
            <a:extLst>
              <a:ext uri="{FF2B5EF4-FFF2-40B4-BE49-F238E27FC236}">
                <a16:creationId xmlns:a16="http://schemas.microsoft.com/office/drawing/2014/main" id="{09353877-5A17-65ED-58F5-1B2F99FDECE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13810" b="38521"/>
          <a:stretch/>
        </p:blipFill>
        <p:spPr>
          <a:xfrm>
            <a:off x="7761900" y="250265"/>
            <a:ext cx="4171165" cy="1325563"/>
          </a:xfrm>
          <a:prstGeom prst="rect">
            <a:avLst/>
          </a:prstGeom>
        </p:spPr>
      </p:pic>
      <p:sp>
        <p:nvSpPr>
          <p:cNvPr id="3" name="TextBox 2">
            <a:extLst>
              <a:ext uri="{FF2B5EF4-FFF2-40B4-BE49-F238E27FC236}">
                <a16:creationId xmlns:a16="http://schemas.microsoft.com/office/drawing/2014/main" id="{3A1F3DFE-3C00-942C-6879-82AE19E2727B}"/>
              </a:ext>
            </a:extLst>
          </p:cNvPr>
          <p:cNvSpPr txBox="1"/>
          <p:nvPr/>
        </p:nvSpPr>
        <p:spPr>
          <a:xfrm>
            <a:off x="784387" y="3972023"/>
            <a:ext cx="556622" cy="261610"/>
          </a:xfrm>
          <a:prstGeom prst="rect">
            <a:avLst/>
          </a:prstGeom>
          <a:noFill/>
        </p:spPr>
        <p:txBody>
          <a:bodyPr wrap="square" rtlCol="0">
            <a:spAutoFit/>
          </a:bodyPr>
          <a:lstStyle/>
          <a:p>
            <a:r>
              <a:rPr lang="en-AU" sz="1100" dirty="0"/>
              <a:t>Fig 1</a:t>
            </a:r>
          </a:p>
        </p:txBody>
      </p:sp>
      <p:sp>
        <p:nvSpPr>
          <p:cNvPr id="4" name="TextBox 3">
            <a:extLst>
              <a:ext uri="{FF2B5EF4-FFF2-40B4-BE49-F238E27FC236}">
                <a16:creationId xmlns:a16="http://schemas.microsoft.com/office/drawing/2014/main" id="{34009D3E-1260-86F9-4FC1-0965265AD7E8}"/>
              </a:ext>
            </a:extLst>
          </p:cNvPr>
          <p:cNvSpPr txBox="1"/>
          <p:nvPr/>
        </p:nvSpPr>
        <p:spPr>
          <a:xfrm>
            <a:off x="4243436" y="3985676"/>
            <a:ext cx="531164" cy="261153"/>
          </a:xfrm>
          <a:prstGeom prst="rect">
            <a:avLst/>
          </a:prstGeom>
          <a:noFill/>
        </p:spPr>
        <p:txBody>
          <a:bodyPr wrap="square" rtlCol="0">
            <a:spAutoFit/>
          </a:bodyPr>
          <a:lstStyle/>
          <a:p>
            <a:r>
              <a:rPr lang="en-AU" sz="1100" dirty="0"/>
              <a:t>Fig 2</a:t>
            </a:r>
          </a:p>
        </p:txBody>
      </p:sp>
    </p:spTree>
    <p:extLst>
      <p:ext uri="{BB962C8B-B14F-4D97-AF65-F5344CB8AC3E}">
        <p14:creationId xmlns:p14="http://schemas.microsoft.com/office/powerpoint/2010/main" val="224768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BBA9-4F68-7DE0-5D2C-D38D84A7AC2E}"/>
              </a:ext>
            </a:extLst>
          </p:cNvPr>
          <p:cNvSpPr>
            <a:spLocks noGrp="1"/>
          </p:cNvSpPr>
          <p:nvPr>
            <p:ph type="title"/>
          </p:nvPr>
        </p:nvSpPr>
        <p:spPr>
          <a:xfrm>
            <a:off x="4646537" y="193148"/>
            <a:ext cx="7269238" cy="1016527"/>
          </a:xfrm>
        </p:spPr>
        <p:txBody>
          <a:bodyPr vert="horz" lIns="91440" tIns="45720" rIns="91440" bIns="45720" rtlCol="0" anchor="ctr">
            <a:normAutofit/>
          </a:bodyPr>
          <a:lstStyle/>
          <a:p>
            <a:pPr algn="ctr"/>
            <a:r>
              <a:rPr lang="en-US" sz="2800" kern="1200" dirty="0">
                <a:solidFill>
                  <a:schemeClr val="tx1"/>
                </a:solidFill>
                <a:latin typeface="+mj-lt"/>
                <a:ea typeface="+mj-ea"/>
                <a:cs typeface="+mj-cs"/>
              </a:rPr>
              <a:t>Happiness Score, Family &amp; Freedom</a:t>
            </a:r>
          </a:p>
        </p:txBody>
      </p:sp>
      <p:sp>
        <p:nvSpPr>
          <p:cNvPr id="12" name="Content Placeholder 11">
            <a:extLst>
              <a:ext uri="{FF2B5EF4-FFF2-40B4-BE49-F238E27FC236}">
                <a16:creationId xmlns:a16="http://schemas.microsoft.com/office/drawing/2014/main" id="{F21D236F-3D7A-1D79-C25D-14FF2071B62C}"/>
              </a:ext>
            </a:extLst>
          </p:cNvPr>
          <p:cNvSpPr>
            <a:spLocks noGrp="1"/>
          </p:cNvSpPr>
          <p:nvPr>
            <p:ph sz="half" idx="2"/>
          </p:nvPr>
        </p:nvSpPr>
        <p:spPr>
          <a:xfrm>
            <a:off x="5460619" y="3429000"/>
            <a:ext cx="5346792" cy="1842911"/>
          </a:xfrm>
        </p:spPr>
        <p:txBody>
          <a:bodyPr vert="horz" lIns="91440" tIns="45720" rIns="91440" bIns="45720" rtlCol="0">
            <a:normAutofit/>
          </a:bodyPr>
          <a:lstStyle/>
          <a:p>
            <a:pPr marL="0" indent="0" defTabSz="978408">
              <a:spcBef>
                <a:spcPts val="1070"/>
              </a:spcBef>
              <a:buNone/>
            </a:pPr>
            <a:r>
              <a:rPr lang="en-US" sz="1200" b="1" kern="1200" dirty="0">
                <a:solidFill>
                  <a:schemeClr val="tx1"/>
                </a:solidFill>
                <a:latin typeface="+mn-lt"/>
                <a:ea typeface="+mn-ea"/>
                <a:cs typeface="+mn-cs"/>
              </a:rPr>
              <a:t>Fig E. Scores from Europe</a:t>
            </a:r>
          </a:p>
          <a:p>
            <a:pPr marL="244602" indent="-244602" defTabSz="978408">
              <a:spcBef>
                <a:spcPts val="1070"/>
              </a:spcBef>
            </a:pPr>
            <a:r>
              <a:rPr lang="en-US" sz="1200" kern="1200" dirty="0">
                <a:solidFill>
                  <a:schemeClr val="tx1"/>
                </a:solidFill>
                <a:latin typeface="+mn-lt"/>
                <a:ea typeface="+mn-ea"/>
                <a:cs typeface="+mn-cs"/>
              </a:rPr>
              <a:t>4 European countries are shown to be possible outliers for their low scores in happiness from family &amp; social support. Albania, Bosnia and Herzegovina, Croatia and Romania</a:t>
            </a:r>
          </a:p>
          <a:p>
            <a:pPr marL="0" indent="0" defTabSz="978408">
              <a:spcBef>
                <a:spcPts val="1070"/>
              </a:spcBef>
              <a:buNone/>
            </a:pPr>
            <a:r>
              <a:rPr lang="en-AU" sz="1200" b="1" kern="1200" dirty="0">
                <a:solidFill>
                  <a:schemeClr val="tx1"/>
                </a:solidFill>
                <a:latin typeface="+mn-lt"/>
                <a:ea typeface="+mn-ea"/>
                <a:cs typeface="+mn-cs"/>
              </a:rPr>
              <a:t>Fig S. Score for South America</a:t>
            </a:r>
          </a:p>
          <a:p>
            <a:pPr marL="183452" indent="-183452" defTabSz="978408">
              <a:spcBef>
                <a:spcPts val="1070"/>
              </a:spcBef>
            </a:pPr>
            <a:r>
              <a:rPr lang="en-AU" sz="1200" kern="1200" dirty="0">
                <a:solidFill>
                  <a:schemeClr val="tx1"/>
                </a:solidFill>
                <a:latin typeface="+mn-lt"/>
                <a:ea typeface="+mn-ea"/>
                <a:cs typeface="+mn-cs"/>
              </a:rPr>
              <a:t>South American has outliers in all results, both Haiti &amp; Guinea (Guyana) lie in the extreme lower region of data for overall happiness, family &amp; social connection, and Haiti also sits below the general data range for freedom to make life choices </a:t>
            </a:r>
            <a:endParaRPr lang="en-US" sz="1700" kern="1200" dirty="0">
              <a:solidFill>
                <a:schemeClr val="tx1"/>
              </a:solidFill>
              <a:latin typeface="+mn-lt"/>
              <a:ea typeface="+mn-ea"/>
              <a:cs typeface="+mn-cs"/>
            </a:endParaRPr>
          </a:p>
          <a:p>
            <a:endParaRPr lang="en-US" sz="1700" dirty="0"/>
          </a:p>
        </p:txBody>
      </p:sp>
      <p:pic>
        <p:nvPicPr>
          <p:cNvPr id="24" name="Picture 23">
            <a:extLst>
              <a:ext uri="{FF2B5EF4-FFF2-40B4-BE49-F238E27FC236}">
                <a16:creationId xmlns:a16="http://schemas.microsoft.com/office/drawing/2014/main" id="{FE93A069-01AE-1B9B-CC76-1C0327692ADD}"/>
              </a:ext>
            </a:extLst>
          </p:cNvPr>
          <p:cNvPicPr>
            <a:picLocks noChangeAspect="1"/>
          </p:cNvPicPr>
          <p:nvPr/>
        </p:nvPicPr>
        <p:blipFill>
          <a:blip r:embed="rId3"/>
          <a:stretch>
            <a:fillRect/>
          </a:stretch>
        </p:blipFill>
        <p:spPr>
          <a:xfrm>
            <a:off x="470737" y="1018690"/>
            <a:ext cx="3664657" cy="2864253"/>
          </a:xfrm>
          <a:prstGeom prst="rect">
            <a:avLst/>
          </a:prstGeom>
        </p:spPr>
      </p:pic>
      <p:pic>
        <p:nvPicPr>
          <p:cNvPr id="26" name="Picture 25">
            <a:extLst>
              <a:ext uri="{FF2B5EF4-FFF2-40B4-BE49-F238E27FC236}">
                <a16:creationId xmlns:a16="http://schemas.microsoft.com/office/drawing/2014/main" id="{14416457-AC5B-465D-8F83-CFE9C8BA4677}"/>
              </a:ext>
            </a:extLst>
          </p:cNvPr>
          <p:cNvPicPr>
            <a:picLocks noChangeAspect="1"/>
          </p:cNvPicPr>
          <p:nvPr/>
        </p:nvPicPr>
        <p:blipFill>
          <a:blip r:embed="rId4"/>
          <a:stretch>
            <a:fillRect/>
          </a:stretch>
        </p:blipFill>
        <p:spPr>
          <a:xfrm>
            <a:off x="4922397" y="1166889"/>
            <a:ext cx="2739313" cy="2141015"/>
          </a:xfrm>
          <a:prstGeom prst="rect">
            <a:avLst/>
          </a:prstGeom>
        </p:spPr>
      </p:pic>
      <p:pic>
        <p:nvPicPr>
          <p:cNvPr id="28" name="Picture 27">
            <a:extLst>
              <a:ext uri="{FF2B5EF4-FFF2-40B4-BE49-F238E27FC236}">
                <a16:creationId xmlns:a16="http://schemas.microsoft.com/office/drawing/2014/main" id="{D4D542AE-6022-EFD8-1BB2-D5052115C058}"/>
              </a:ext>
            </a:extLst>
          </p:cNvPr>
          <p:cNvPicPr>
            <a:picLocks noChangeAspect="1"/>
          </p:cNvPicPr>
          <p:nvPr/>
        </p:nvPicPr>
        <p:blipFill>
          <a:blip r:embed="rId5"/>
          <a:stretch>
            <a:fillRect/>
          </a:stretch>
        </p:blipFill>
        <p:spPr>
          <a:xfrm>
            <a:off x="8206284" y="1210649"/>
            <a:ext cx="2739412" cy="2141092"/>
          </a:xfrm>
          <a:prstGeom prst="rect">
            <a:avLst/>
          </a:prstGeom>
        </p:spPr>
      </p:pic>
      <p:sp>
        <p:nvSpPr>
          <p:cNvPr id="37" name="TextBox 36">
            <a:extLst>
              <a:ext uri="{FF2B5EF4-FFF2-40B4-BE49-F238E27FC236}">
                <a16:creationId xmlns:a16="http://schemas.microsoft.com/office/drawing/2014/main" id="{DF1B26D4-BD6C-36A1-BD2D-6A7579AEED96}"/>
              </a:ext>
            </a:extLst>
          </p:cNvPr>
          <p:cNvSpPr txBox="1"/>
          <p:nvPr/>
        </p:nvSpPr>
        <p:spPr>
          <a:xfrm>
            <a:off x="4950570" y="5393007"/>
            <a:ext cx="6511427" cy="1116835"/>
          </a:xfrm>
          <a:prstGeom prst="rect">
            <a:avLst/>
          </a:prstGeom>
          <a:noFill/>
        </p:spPr>
        <p:txBody>
          <a:bodyPr wrap="square" rtlCol="0">
            <a:spAutoFit/>
          </a:bodyPr>
          <a:lstStyle/>
          <a:p>
            <a:pPr defTabSz="978408">
              <a:spcAft>
                <a:spcPts val="600"/>
              </a:spcAft>
            </a:pPr>
            <a:r>
              <a:rPr lang="en-AU" sz="1200" b="1" kern="1200" dirty="0">
                <a:solidFill>
                  <a:schemeClr val="tx1"/>
                </a:solidFill>
                <a:latin typeface="+mn-lt"/>
                <a:ea typeface="+mn-ea"/>
                <a:cs typeface="+mn-cs"/>
              </a:rPr>
              <a:t>Limitations</a:t>
            </a:r>
          </a:p>
          <a:p>
            <a:pPr defTabSz="978408">
              <a:spcAft>
                <a:spcPts val="600"/>
              </a:spcAft>
            </a:pPr>
            <a:r>
              <a:rPr lang="en-AU" sz="1200" kern="1200" dirty="0">
                <a:solidFill>
                  <a:schemeClr val="tx1"/>
                </a:solidFill>
                <a:latin typeface="+mn-lt"/>
                <a:ea typeface="+mn-ea"/>
                <a:cs typeface="+mn-cs"/>
              </a:rPr>
              <a:t>Comparing the raw scores for family &amp; social connections, and freedom to make life choices between the 122 countries may not give a good assessment for the impact these factors have on overall happiness, so next we will look at how these two factors contribute to the happiness scores of their countries</a:t>
            </a:r>
            <a:endParaRPr lang="en-AU" dirty="0"/>
          </a:p>
        </p:txBody>
      </p:sp>
      <p:sp>
        <p:nvSpPr>
          <p:cNvPr id="4" name="TextBox 3">
            <a:extLst>
              <a:ext uri="{FF2B5EF4-FFF2-40B4-BE49-F238E27FC236}">
                <a16:creationId xmlns:a16="http://schemas.microsoft.com/office/drawing/2014/main" id="{DB595E26-1D1D-FFB6-AC14-CEC15D0572E7}"/>
              </a:ext>
            </a:extLst>
          </p:cNvPr>
          <p:cNvSpPr txBox="1"/>
          <p:nvPr/>
        </p:nvSpPr>
        <p:spPr>
          <a:xfrm>
            <a:off x="470737" y="4299887"/>
            <a:ext cx="3566650" cy="1482457"/>
          </a:xfrm>
          <a:prstGeom prst="rect">
            <a:avLst/>
          </a:prstGeom>
          <a:noFill/>
        </p:spPr>
        <p:txBody>
          <a:bodyPr wrap="square">
            <a:spAutoFit/>
          </a:bodyPr>
          <a:lstStyle/>
          <a:p>
            <a:pPr marL="0" indent="0" defTabSz="978408">
              <a:spcBef>
                <a:spcPts val="1070"/>
              </a:spcBef>
              <a:buNone/>
            </a:pPr>
            <a:r>
              <a:rPr lang="en-US" sz="1200" b="1" kern="1200" dirty="0">
                <a:solidFill>
                  <a:schemeClr val="tx1"/>
                </a:solidFill>
                <a:latin typeface="+mn-lt"/>
                <a:ea typeface="+mn-ea"/>
                <a:cs typeface="+mn-cs"/>
              </a:rPr>
              <a:t>Fig 1. Scores from all Countries</a:t>
            </a:r>
          </a:p>
          <a:p>
            <a:pPr marL="244602" indent="-244602" defTabSz="978408">
              <a:spcBef>
                <a:spcPts val="1070"/>
              </a:spcBef>
              <a:buFont typeface="Arial" panose="020B0604020202020204" pitchFamily="34" charset="0"/>
              <a:buChar char="•"/>
            </a:pPr>
            <a:r>
              <a:rPr lang="en-US" sz="1200" kern="1200" dirty="0">
                <a:solidFill>
                  <a:schemeClr val="tx1"/>
                </a:solidFill>
                <a:latin typeface="+mn-lt"/>
                <a:ea typeface="+mn-ea"/>
                <a:cs typeface="+mn-cs"/>
              </a:rPr>
              <a:t>2 West African countries are shown to be possible outliers for their low scores in happiness from family &amp; social support</a:t>
            </a:r>
          </a:p>
          <a:p>
            <a:pPr marL="244602" indent="-244602" defTabSz="978408">
              <a:spcBef>
                <a:spcPts val="1070"/>
              </a:spcBef>
              <a:buFont typeface="Arial" panose="020B0604020202020204" pitchFamily="34" charset="0"/>
              <a:buChar char="•"/>
            </a:pPr>
            <a:r>
              <a:rPr lang="en-US" sz="1200" kern="1200" dirty="0">
                <a:solidFill>
                  <a:schemeClr val="tx1"/>
                </a:solidFill>
                <a:latin typeface="+mn-lt"/>
                <a:ea typeface="+mn-ea"/>
                <a:cs typeface="+mn-cs"/>
              </a:rPr>
              <a:t>Benin at 0.435 &amp; Togo at 0.432 sit below the Family median of 1.27</a:t>
            </a:r>
          </a:p>
        </p:txBody>
      </p:sp>
      <p:pic>
        <p:nvPicPr>
          <p:cNvPr id="5" name="Picture 4">
            <a:extLst>
              <a:ext uri="{FF2B5EF4-FFF2-40B4-BE49-F238E27FC236}">
                <a16:creationId xmlns:a16="http://schemas.microsoft.com/office/drawing/2014/main" id="{FB7F22D7-2542-87E6-7C36-3F917BCBBFCF}"/>
              </a:ext>
            </a:extLst>
          </p:cNvPr>
          <p:cNvPicPr>
            <a:picLocks noChangeAspect="1"/>
          </p:cNvPicPr>
          <p:nvPr/>
        </p:nvPicPr>
        <p:blipFill>
          <a:blip r:embed="rId6"/>
          <a:stretch>
            <a:fillRect/>
          </a:stretch>
        </p:blipFill>
        <p:spPr>
          <a:xfrm>
            <a:off x="4295497" y="803905"/>
            <a:ext cx="314369" cy="4744112"/>
          </a:xfrm>
          <a:prstGeom prst="rect">
            <a:avLst/>
          </a:prstGeom>
        </p:spPr>
      </p:pic>
    </p:spTree>
    <p:extLst>
      <p:ext uri="{BB962C8B-B14F-4D97-AF65-F5344CB8AC3E}">
        <p14:creationId xmlns:p14="http://schemas.microsoft.com/office/powerpoint/2010/main" val="425854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1B9A-D594-A95D-8733-EB7FA2DA97D9}"/>
              </a:ext>
            </a:extLst>
          </p:cNvPr>
          <p:cNvSpPr>
            <a:spLocks noGrp="1"/>
          </p:cNvSpPr>
          <p:nvPr>
            <p:ph type="title"/>
          </p:nvPr>
        </p:nvSpPr>
        <p:spPr>
          <a:xfrm>
            <a:off x="838200" y="302924"/>
            <a:ext cx="10591800" cy="413113"/>
          </a:xfrm>
        </p:spPr>
        <p:txBody>
          <a:bodyPr>
            <a:noAutofit/>
          </a:bodyPr>
          <a:lstStyle/>
          <a:p>
            <a:pPr algn="ctr"/>
            <a:r>
              <a:rPr lang="en-AU" sz="3600" dirty="0"/>
              <a:t>Impact of Family &amp; Social Connections</a:t>
            </a:r>
            <a:endParaRPr lang="en-AU" sz="3600" b="1" dirty="0"/>
          </a:p>
        </p:txBody>
      </p:sp>
      <p:sp>
        <p:nvSpPr>
          <p:cNvPr id="9" name="TextBox 8">
            <a:extLst>
              <a:ext uri="{FF2B5EF4-FFF2-40B4-BE49-F238E27FC236}">
                <a16:creationId xmlns:a16="http://schemas.microsoft.com/office/drawing/2014/main" id="{2358A4C5-E8AA-9ECC-4E84-5DBE3CCB4ED4}"/>
              </a:ext>
            </a:extLst>
          </p:cNvPr>
          <p:cNvSpPr txBox="1"/>
          <p:nvPr/>
        </p:nvSpPr>
        <p:spPr>
          <a:xfrm>
            <a:off x="440088" y="2032713"/>
            <a:ext cx="5762360" cy="1169551"/>
          </a:xfrm>
          <a:prstGeom prst="rect">
            <a:avLst/>
          </a:prstGeom>
          <a:noFill/>
        </p:spPr>
        <p:txBody>
          <a:bodyPr wrap="square" rtlCol="0">
            <a:spAutoFit/>
          </a:bodyPr>
          <a:lstStyle/>
          <a:p>
            <a:r>
              <a:rPr lang="en-AU" sz="1000" dirty="0"/>
              <a:t>Fig 2. Percentage of Happiness Score from Family &amp; Social Connections</a:t>
            </a:r>
          </a:p>
          <a:p>
            <a:pPr marL="171450" indent="-171450">
              <a:buFontTx/>
              <a:buChar char="-"/>
            </a:pPr>
            <a:r>
              <a:rPr lang="en-AU" sz="1000" dirty="0"/>
              <a:t>No relationship can be made between the proportion of happiness obtained from access to family &amp; social connections and a counties overall happiness score</a:t>
            </a:r>
          </a:p>
          <a:p>
            <a:pPr marL="171450" indent="-171450">
              <a:buFontTx/>
              <a:buChar char="-"/>
            </a:pPr>
            <a:r>
              <a:rPr lang="en-AU" sz="1000" dirty="0"/>
              <a:t>Comparing the top 20 ranked counties to those in the bottom 20 it can be seen that happiness plays a higher role in overall happiness </a:t>
            </a:r>
          </a:p>
          <a:p>
            <a:pPr marL="628650" lvl="1" indent="-171450">
              <a:buFontTx/>
              <a:buChar char="-"/>
            </a:pPr>
            <a:r>
              <a:rPr lang="en-AU" sz="1000" dirty="0"/>
              <a:t>Top 20 has a mean of 20.54%</a:t>
            </a:r>
          </a:p>
          <a:p>
            <a:pPr marL="628650" lvl="1" indent="-171450">
              <a:buFontTx/>
              <a:buChar char="-"/>
            </a:pPr>
            <a:r>
              <a:rPr lang="en-AU" sz="1000" dirty="0"/>
              <a:t>Bottom 20 has a mean of 23.0%</a:t>
            </a:r>
          </a:p>
        </p:txBody>
      </p:sp>
      <p:sp>
        <p:nvSpPr>
          <p:cNvPr id="3" name="TextBox 2">
            <a:extLst>
              <a:ext uri="{FF2B5EF4-FFF2-40B4-BE49-F238E27FC236}">
                <a16:creationId xmlns:a16="http://schemas.microsoft.com/office/drawing/2014/main" id="{DCC2C5C5-5524-C60D-FEDD-D4C9C42FA8FB}"/>
              </a:ext>
            </a:extLst>
          </p:cNvPr>
          <p:cNvSpPr txBox="1"/>
          <p:nvPr/>
        </p:nvSpPr>
        <p:spPr>
          <a:xfrm>
            <a:off x="136082" y="6148554"/>
            <a:ext cx="6728711" cy="369332"/>
          </a:xfrm>
          <a:prstGeom prst="rect">
            <a:avLst/>
          </a:prstGeom>
          <a:noFill/>
        </p:spPr>
        <p:txBody>
          <a:bodyPr wrap="square" rtlCol="0">
            <a:spAutoFit/>
          </a:bodyPr>
          <a:lstStyle/>
          <a:p>
            <a:pPr algn="ctr"/>
            <a:r>
              <a:rPr lang="en-AU" sz="900" i="1" dirty="0"/>
              <a:t>Note: Due to the decision to plot these using the country on the x-axis rather than happiness score the linear regression may appear bumpy. This does not retract from the result as the countries have been ranked from highest to lowest.</a:t>
            </a:r>
          </a:p>
        </p:txBody>
      </p:sp>
      <p:pic>
        <p:nvPicPr>
          <p:cNvPr id="6" name="Picture 5">
            <a:extLst>
              <a:ext uri="{FF2B5EF4-FFF2-40B4-BE49-F238E27FC236}">
                <a16:creationId xmlns:a16="http://schemas.microsoft.com/office/drawing/2014/main" id="{D483EECB-9FE2-F5BF-0831-37704183C3F9}"/>
              </a:ext>
            </a:extLst>
          </p:cNvPr>
          <p:cNvPicPr>
            <a:picLocks noChangeAspect="1"/>
          </p:cNvPicPr>
          <p:nvPr/>
        </p:nvPicPr>
        <p:blipFill>
          <a:blip r:embed="rId3"/>
          <a:stretch>
            <a:fillRect/>
          </a:stretch>
        </p:blipFill>
        <p:spPr>
          <a:xfrm>
            <a:off x="6864793" y="1040676"/>
            <a:ext cx="4831908" cy="2720651"/>
          </a:xfrm>
          <a:prstGeom prst="rect">
            <a:avLst/>
          </a:prstGeom>
        </p:spPr>
      </p:pic>
      <p:pic>
        <p:nvPicPr>
          <p:cNvPr id="7" name="Picture 6">
            <a:extLst>
              <a:ext uri="{FF2B5EF4-FFF2-40B4-BE49-F238E27FC236}">
                <a16:creationId xmlns:a16="http://schemas.microsoft.com/office/drawing/2014/main" id="{B687D66A-CF8F-8108-5E03-CDEF7AB89B20}"/>
              </a:ext>
            </a:extLst>
          </p:cNvPr>
          <p:cNvPicPr>
            <a:picLocks noChangeAspect="1"/>
          </p:cNvPicPr>
          <p:nvPr/>
        </p:nvPicPr>
        <p:blipFill>
          <a:blip r:embed="rId4"/>
          <a:stretch>
            <a:fillRect/>
          </a:stretch>
        </p:blipFill>
        <p:spPr>
          <a:xfrm>
            <a:off x="7039375" y="3841672"/>
            <a:ext cx="4657326" cy="2622351"/>
          </a:xfrm>
          <a:prstGeom prst="rect">
            <a:avLst/>
          </a:prstGeom>
        </p:spPr>
      </p:pic>
      <p:sp>
        <p:nvSpPr>
          <p:cNvPr id="8" name="TextBox 7">
            <a:extLst>
              <a:ext uri="{FF2B5EF4-FFF2-40B4-BE49-F238E27FC236}">
                <a16:creationId xmlns:a16="http://schemas.microsoft.com/office/drawing/2014/main" id="{2E35DBA9-3CCB-61F6-AEB9-DBA3CF091405}"/>
              </a:ext>
            </a:extLst>
          </p:cNvPr>
          <p:cNvSpPr txBox="1"/>
          <p:nvPr/>
        </p:nvSpPr>
        <p:spPr>
          <a:xfrm>
            <a:off x="440088" y="4374524"/>
            <a:ext cx="5817571" cy="830997"/>
          </a:xfrm>
          <a:prstGeom prst="rect">
            <a:avLst/>
          </a:prstGeom>
          <a:noFill/>
        </p:spPr>
        <p:txBody>
          <a:bodyPr wrap="square" rtlCol="0">
            <a:spAutoFit/>
          </a:bodyPr>
          <a:lstStyle/>
          <a:p>
            <a:r>
              <a:rPr lang="en-AU" sz="1000" dirty="0"/>
              <a:t>Fig 3. Percentage of Score from Family &amp; Social Connections &amp; the impact on Life Expectancy</a:t>
            </a:r>
          </a:p>
          <a:p>
            <a:r>
              <a:rPr lang="en-AU" sz="1000" dirty="0"/>
              <a:t>- There can be no connection made between life expectancy and how high the impact of family &amp; social connection is to a country's happiness score </a:t>
            </a:r>
          </a:p>
          <a:p>
            <a:endParaRPr lang="en-AU" dirty="0"/>
          </a:p>
        </p:txBody>
      </p:sp>
      <p:sp>
        <p:nvSpPr>
          <p:cNvPr id="10" name="TextBox 9">
            <a:extLst>
              <a:ext uri="{FF2B5EF4-FFF2-40B4-BE49-F238E27FC236}">
                <a16:creationId xmlns:a16="http://schemas.microsoft.com/office/drawing/2014/main" id="{6D3A5E33-1929-8118-A3AB-2F746DB2C80C}"/>
              </a:ext>
            </a:extLst>
          </p:cNvPr>
          <p:cNvSpPr txBox="1"/>
          <p:nvPr/>
        </p:nvSpPr>
        <p:spPr>
          <a:xfrm>
            <a:off x="440088" y="1573418"/>
            <a:ext cx="1498600" cy="738664"/>
          </a:xfrm>
          <a:prstGeom prst="rect">
            <a:avLst/>
          </a:prstGeom>
          <a:noFill/>
        </p:spPr>
        <p:txBody>
          <a:bodyPr wrap="square" rtlCol="0">
            <a:spAutoFit/>
          </a:bodyPr>
          <a:lstStyle/>
          <a:p>
            <a:pPr algn="ctr"/>
            <a:r>
              <a:rPr lang="en-AU" sz="2400" dirty="0"/>
              <a:t>Happiness</a:t>
            </a:r>
            <a:r>
              <a:rPr lang="en-AU" dirty="0"/>
              <a:t>	</a:t>
            </a:r>
          </a:p>
        </p:txBody>
      </p:sp>
      <p:sp>
        <p:nvSpPr>
          <p:cNvPr id="11" name="TextBox 10">
            <a:extLst>
              <a:ext uri="{FF2B5EF4-FFF2-40B4-BE49-F238E27FC236}">
                <a16:creationId xmlns:a16="http://schemas.microsoft.com/office/drawing/2014/main" id="{EACB721D-305B-3E78-CA16-E8EC56C99FE2}"/>
              </a:ext>
            </a:extLst>
          </p:cNvPr>
          <p:cNvSpPr txBox="1"/>
          <p:nvPr/>
        </p:nvSpPr>
        <p:spPr>
          <a:xfrm>
            <a:off x="155574" y="3841672"/>
            <a:ext cx="2798412" cy="461665"/>
          </a:xfrm>
          <a:prstGeom prst="rect">
            <a:avLst/>
          </a:prstGeom>
          <a:noFill/>
        </p:spPr>
        <p:txBody>
          <a:bodyPr wrap="square" rtlCol="0">
            <a:spAutoFit/>
          </a:bodyPr>
          <a:lstStyle/>
          <a:p>
            <a:pPr algn="ctr"/>
            <a:r>
              <a:rPr lang="en-AU" sz="2400" dirty="0"/>
              <a:t>Life Expectancy</a:t>
            </a:r>
          </a:p>
        </p:txBody>
      </p:sp>
      <p:sp>
        <p:nvSpPr>
          <p:cNvPr id="16" name="Rectangle: Rounded Corners 15">
            <a:extLst>
              <a:ext uri="{FF2B5EF4-FFF2-40B4-BE49-F238E27FC236}">
                <a16:creationId xmlns:a16="http://schemas.microsoft.com/office/drawing/2014/main" id="{E1AD3B8E-5061-A874-6D1E-610B85B0E3FB}"/>
              </a:ext>
            </a:extLst>
          </p:cNvPr>
          <p:cNvSpPr/>
          <p:nvPr/>
        </p:nvSpPr>
        <p:spPr>
          <a:xfrm>
            <a:off x="155574" y="5323594"/>
            <a:ext cx="6709219" cy="5093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tx1"/>
                </a:solidFill>
              </a:rPr>
              <a:t>Although no connection can be made on the impact that family &amp; social connections has on either overall happiness or life expectancy the percentage that this variable contributes to a countries score highlights the importance for people's access to communication with their family and social support networks.</a:t>
            </a:r>
            <a:endParaRPr lang="en-AU" dirty="0"/>
          </a:p>
        </p:txBody>
      </p:sp>
      <p:sp>
        <p:nvSpPr>
          <p:cNvPr id="17" name="Rectangle: Rounded Corners 16">
            <a:extLst>
              <a:ext uri="{FF2B5EF4-FFF2-40B4-BE49-F238E27FC236}">
                <a16:creationId xmlns:a16="http://schemas.microsoft.com/office/drawing/2014/main" id="{5062B295-2346-538F-690D-9EB440D5143C}"/>
              </a:ext>
            </a:extLst>
          </p:cNvPr>
          <p:cNvSpPr/>
          <p:nvPr/>
        </p:nvSpPr>
        <p:spPr>
          <a:xfrm>
            <a:off x="270225" y="839477"/>
            <a:ext cx="6157296" cy="70197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chemeClr val="bg1"/>
                </a:solidFill>
              </a:rPr>
              <a:t>“</a:t>
            </a:r>
            <a:r>
              <a:rPr lang="en-AU" sz="1400" dirty="0">
                <a:solidFill>
                  <a:schemeClr val="tx1"/>
                </a:solidFill>
              </a:rPr>
              <a:t>If you were in trouble, do you have relatives or friends you can count on to help you whenever you need them, or not?”</a:t>
            </a:r>
          </a:p>
        </p:txBody>
      </p:sp>
    </p:spTree>
    <p:extLst>
      <p:ext uri="{BB962C8B-B14F-4D97-AF65-F5344CB8AC3E}">
        <p14:creationId xmlns:p14="http://schemas.microsoft.com/office/powerpoint/2010/main" val="367784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1B9A-D594-A95D-8733-EB7FA2DA97D9}"/>
              </a:ext>
            </a:extLst>
          </p:cNvPr>
          <p:cNvSpPr>
            <a:spLocks noGrp="1"/>
          </p:cNvSpPr>
          <p:nvPr>
            <p:ph type="title"/>
          </p:nvPr>
        </p:nvSpPr>
        <p:spPr>
          <a:xfrm>
            <a:off x="838200" y="302924"/>
            <a:ext cx="10591800" cy="413113"/>
          </a:xfrm>
        </p:spPr>
        <p:txBody>
          <a:bodyPr>
            <a:noAutofit/>
          </a:bodyPr>
          <a:lstStyle/>
          <a:p>
            <a:pPr algn="ctr"/>
            <a:r>
              <a:rPr lang="en-AU" sz="3600" dirty="0"/>
              <a:t>Impact of Freedom to Make Life Decisions</a:t>
            </a:r>
            <a:endParaRPr lang="en-AU" sz="3600" b="1" dirty="0"/>
          </a:p>
        </p:txBody>
      </p:sp>
      <p:sp>
        <p:nvSpPr>
          <p:cNvPr id="9" name="TextBox 8">
            <a:extLst>
              <a:ext uri="{FF2B5EF4-FFF2-40B4-BE49-F238E27FC236}">
                <a16:creationId xmlns:a16="http://schemas.microsoft.com/office/drawing/2014/main" id="{2358A4C5-E8AA-9ECC-4E84-5DBE3CCB4ED4}"/>
              </a:ext>
            </a:extLst>
          </p:cNvPr>
          <p:cNvSpPr txBox="1"/>
          <p:nvPr/>
        </p:nvSpPr>
        <p:spPr>
          <a:xfrm>
            <a:off x="186795" y="1952195"/>
            <a:ext cx="6452129" cy="1569660"/>
          </a:xfrm>
          <a:prstGeom prst="rect">
            <a:avLst/>
          </a:prstGeom>
          <a:noFill/>
        </p:spPr>
        <p:txBody>
          <a:bodyPr wrap="square" rtlCol="0">
            <a:spAutoFit/>
          </a:bodyPr>
          <a:lstStyle/>
          <a:p>
            <a:r>
              <a:rPr lang="en-AU" sz="1200" dirty="0"/>
              <a:t>Fig 4. Percentage of Happiness Score from Freedom to Make Life Decisions</a:t>
            </a:r>
          </a:p>
          <a:p>
            <a:pPr marL="171450" indent="-171450">
              <a:buFont typeface="Arial" panose="020B0604020202020204" pitchFamily="34" charset="0"/>
              <a:buChar char="•"/>
            </a:pPr>
            <a:r>
              <a:rPr lang="en-AU" sz="1200" dirty="0"/>
              <a:t>No association can made between how happy a country is rated and how much of their happiness is received from their sense of freedom to make life decisions</a:t>
            </a:r>
          </a:p>
          <a:p>
            <a:r>
              <a:rPr lang="en-AU" sz="1200" b="0" i="0" dirty="0">
                <a:effectLst/>
                <a:latin typeface="Slack-Lato"/>
              </a:rPr>
              <a:t> </a:t>
            </a:r>
          </a:p>
          <a:p>
            <a:pPr marL="171450" indent="-171450">
              <a:buFont typeface="Arial" panose="020B0604020202020204" pitchFamily="34" charset="0"/>
              <a:buChar char="•"/>
            </a:pPr>
            <a:r>
              <a:rPr lang="en-US" sz="1200" b="0" i="0" dirty="0">
                <a:effectLst/>
                <a:latin typeface="Slack-Lato"/>
              </a:rPr>
              <a:t>The variation in percentage from freedom is most notable in the least happy countries. The two countries ranked lowest on the happiness score are examples of this with Rwanda having 16.76% of their happiness score made up of freedom to make life decisions and neighbouring African country Burundi with only 2.06%</a:t>
            </a:r>
            <a:endParaRPr lang="en-AU" sz="1200" dirty="0"/>
          </a:p>
        </p:txBody>
      </p:sp>
      <p:sp>
        <p:nvSpPr>
          <p:cNvPr id="8" name="TextBox 7">
            <a:extLst>
              <a:ext uri="{FF2B5EF4-FFF2-40B4-BE49-F238E27FC236}">
                <a16:creationId xmlns:a16="http://schemas.microsoft.com/office/drawing/2014/main" id="{2E35DBA9-3CCB-61F6-AEB9-DBA3CF091405}"/>
              </a:ext>
            </a:extLst>
          </p:cNvPr>
          <p:cNvSpPr txBox="1"/>
          <p:nvPr/>
        </p:nvSpPr>
        <p:spPr>
          <a:xfrm>
            <a:off x="222016" y="4066919"/>
            <a:ext cx="5817571" cy="1107996"/>
          </a:xfrm>
          <a:prstGeom prst="rect">
            <a:avLst/>
          </a:prstGeom>
          <a:noFill/>
        </p:spPr>
        <p:txBody>
          <a:bodyPr wrap="square" rtlCol="0">
            <a:spAutoFit/>
          </a:bodyPr>
          <a:lstStyle/>
          <a:p>
            <a:r>
              <a:rPr lang="en-AU" sz="1200" dirty="0"/>
              <a:t>Fig 5. Percentage of Score from Freedom to Make Life Decisions &amp; the impact on Life Expectancy</a:t>
            </a:r>
          </a:p>
          <a:p>
            <a:pPr marL="171450" indent="-171450">
              <a:buFont typeface="Arial" panose="020B0604020202020204" pitchFamily="34" charset="0"/>
              <a:buChar char="•"/>
            </a:pPr>
            <a:r>
              <a:rPr lang="en-AU" sz="1200" dirty="0"/>
              <a:t>No link can be made between life expectancy and how much of their happiness is received from their sense of freedom to make life decisions</a:t>
            </a:r>
          </a:p>
          <a:p>
            <a:endParaRPr lang="en-AU" dirty="0"/>
          </a:p>
        </p:txBody>
      </p:sp>
      <p:sp>
        <p:nvSpPr>
          <p:cNvPr id="10" name="TextBox 9">
            <a:extLst>
              <a:ext uri="{FF2B5EF4-FFF2-40B4-BE49-F238E27FC236}">
                <a16:creationId xmlns:a16="http://schemas.microsoft.com/office/drawing/2014/main" id="{6D3A5E33-1929-8118-A3AB-2F746DB2C80C}"/>
              </a:ext>
            </a:extLst>
          </p:cNvPr>
          <p:cNvSpPr txBox="1"/>
          <p:nvPr/>
        </p:nvSpPr>
        <p:spPr>
          <a:xfrm>
            <a:off x="186796" y="1560715"/>
            <a:ext cx="1663700" cy="738664"/>
          </a:xfrm>
          <a:prstGeom prst="rect">
            <a:avLst/>
          </a:prstGeom>
          <a:noFill/>
        </p:spPr>
        <p:txBody>
          <a:bodyPr wrap="square" rtlCol="0">
            <a:spAutoFit/>
          </a:bodyPr>
          <a:lstStyle/>
          <a:p>
            <a:pPr algn="ctr"/>
            <a:r>
              <a:rPr lang="en-AU" sz="2400" dirty="0"/>
              <a:t>Happiness</a:t>
            </a:r>
            <a:r>
              <a:rPr lang="en-AU" dirty="0"/>
              <a:t>	</a:t>
            </a:r>
          </a:p>
        </p:txBody>
      </p:sp>
      <p:sp>
        <p:nvSpPr>
          <p:cNvPr id="11" name="TextBox 10">
            <a:extLst>
              <a:ext uri="{FF2B5EF4-FFF2-40B4-BE49-F238E27FC236}">
                <a16:creationId xmlns:a16="http://schemas.microsoft.com/office/drawing/2014/main" id="{EACB721D-305B-3E78-CA16-E8EC56C99FE2}"/>
              </a:ext>
            </a:extLst>
          </p:cNvPr>
          <p:cNvSpPr txBox="1"/>
          <p:nvPr/>
        </p:nvSpPr>
        <p:spPr>
          <a:xfrm>
            <a:off x="186795" y="3636410"/>
            <a:ext cx="2173906" cy="461665"/>
          </a:xfrm>
          <a:prstGeom prst="rect">
            <a:avLst/>
          </a:prstGeom>
          <a:noFill/>
        </p:spPr>
        <p:txBody>
          <a:bodyPr wrap="square" rtlCol="0">
            <a:spAutoFit/>
          </a:bodyPr>
          <a:lstStyle/>
          <a:p>
            <a:pPr algn="ctr"/>
            <a:r>
              <a:rPr lang="en-AU" sz="2400" dirty="0"/>
              <a:t>Life Expectancy</a:t>
            </a:r>
          </a:p>
        </p:txBody>
      </p:sp>
      <p:pic>
        <p:nvPicPr>
          <p:cNvPr id="13" name="Picture 12">
            <a:extLst>
              <a:ext uri="{FF2B5EF4-FFF2-40B4-BE49-F238E27FC236}">
                <a16:creationId xmlns:a16="http://schemas.microsoft.com/office/drawing/2014/main" id="{96F6369F-E93A-E203-F483-04456CA1B571}"/>
              </a:ext>
            </a:extLst>
          </p:cNvPr>
          <p:cNvPicPr>
            <a:picLocks noChangeAspect="1"/>
          </p:cNvPicPr>
          <p:nvPr/>
        </p:nvPicPr>
        <p:blipFill>
          <a:blip r:embed="rId3"/>
          <a:stretch>
            <a:fillRect/>
          </a:stretch>
        </p:blipFill>
        <p:spPr>
          <a:xfrm>
            <a:off x="7298302" y="960144"/>
            <a:ext cx="4671682" cy="2630432"/>
          </a:xfrm>
          <a:prstGeom prst="rect">
            <a:avLst/>
          </a:prstGeom>
        </p:spPr>
      </p:pic>
      <p:pic>
        <p:nvPicPr>
          <p:cNvPr id="17" name="Picture 16">
            <a:extLst>
              <a:ext uri="{FF2B5EF4-FFF2-40B4-BE49-F238E27FC236}">
                <a16:creationId xmlns:a16="http://schemas.microsoft.com/office/drawing/2014/main" id="{454FCAA1-EFA3-04BC-3930-D3578630CA2D}"/>
              </a:ext>
            </a:extLst>
          </p:cNvPr>
          <p:cNvPicPr>
            <a:picLocks noChangeAspect="1"/>
          </p:cNvPicPr>
          <p:nvPr/>
        </p:nvPicPr>
        <p:blipFill>
          <a:blip r:embed="rId4"/>
          <a:stretch>
            <a:fillRect/>
          </a:stretch>
        </p:blipFill>
        <p:spPr>
          <a:xfrm>
            <a:off x="7298302" y="3669195"/>
            <a:ext cx="4671682" cy="2630434"/>
          </a:xfrm>
          <a:prstGeom prst="rect">
            <a:avLst/>
          </a:prstGeom>
        </p:spPr>
      </p:pic>
      <p:sp>
        <p:nvSpPr>
          <p:cNvPr id="20" name="Rectangle: Rounded Corners 19">
            <a:extLst>
              <a:ext uri="{FF2B5EF4-FFF2-40B4-BE49-F238E27FC236}">
                <a16:creationId xmlns:a16="http://schemas.microsoft.com/office/drawing/2014/main" id="{D6A98652-CD30-EC32-B75E-B62C425607EC}"/>
              </a:ext>
            </a:extLst>
          </p:cNvPr>
          <p:cNvSpPr/>
          <p:nvPr/>
        </p:nvSpPr>
        <p:spPr>
          <a:xfrm>
            <a:off x="73343" y="4907084"/>
            <a:ext cx="7054336" cy="1298222"/>
          </a:xfrm>
          <a:prstGeom prst="roundRect">
            <a:avLst>
              <a:gd name="adj" fmla="val 987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solidFill>
                  <a:schemeClr val="tx1"/>
                </a:solidFill>
              </a:rPr>
              <a:t>Having no correlation between Freedom and Happiness or Life Expectancy and with no suggestions to give towards the political and cultural ways of any country we leave a quote from the World Happiness Report and support its stance on Human Rights. </a:t>
            </a:r>
          </a:p>
          <a:p>
            <a:pPr algn="ctr"/>
            <a:r>
              <a:rPr lang="en-AU" sz="1200" i="1" dirty="0">
                <a:solidFill>
                  <a:schemeClr val="tx1"/>
                </a:solidFill>
              </a:rPr>
              <a:t>“Human Rights. Inherent to all human beings, regardless of race, sex, nationality, ethnicity, language, religion, or any other status. Human rights include the right to life and liberty, freedom from slavery and torture, freedom of opinion and expression, the right to work and education, and many more. Everyone is entitled to these rights without discrimination”</a:t>
            </a:r>
            <a:endParaRPr lang="en-AU" sz="1200" i="1" dirty="0">
              <a:solidFill>
                <a:schemeClr val="tx1"/>
              </a:solidFill>
              <a:highlight>
                <a:srgbClr val="FFFF00"/>
              </a:highlight>
            </a:endParaRPr>
          </a:p>
        </p:txBody>
      </p:sp>
      <p:sp>
        <p:nvSpPr>
          <p:cNvPr id="21" name="TextBox 20">
            <a:extLst>
              <a:ext uri="{FF2B5EF4-FFF2-40B4-BE49-F238E27FC236}">
                <a16:creationId xmlns:a16="http://schemas.microsoft.com/office/drawing/2014/main" id="{A831EB88-3CF3-E971-EC08-DA97A0E10ADB}"/>
              </a:ext>
            </a:extLst>
          </p:cNvPr>
          <p:cNvSpPr txBox="1"/>
          <p:nvPr/>
        </p:nvSpPr>
        <p:spPr>
          <a:xfrm>
            <a:off x="186796" y="6254434"/>
            <a:ext cx="6809372" cy="369332"/>
          </a:xfrm>
          <a:prstGeom prst="rect">
            <a:avLst/>
          </a:prstGeom>
          <a:noFill/>
        </p:spPr>
        <p:txBody>
          <a:bodyPr wrap="square" rtlCol="0">
            <a:spAutoFit/>
          </a:bodyPr>
          <a:lstStyle/>
          <a:p>
            <a:pPr algn="ctr"/>
            <a:r>
              <a:rPr lang="en-AU" sz="900" i="1" dirty="0"/>
              <a:t>Note: Due to the decision to plot these using the country on the x-axis rather than happiness score the linear regression may appear bumpy. This does not retract from the result as the countries have been ranked from highest to lowest.</a:t>
            </a:r>
          </a:p>
        </p:txBody>
      </p:sp>
      <p:sp>
        <p:nvSpPr>
          <p:cNvPr id="3" name="Rectangle: Rounded Corners 2">
            <a:extLst>
              <a:ext uri="{FF2B5EF4-FFF2-40B4-BE49-F238E27FC236}">
                <a16:creationId xmlns:a16="http://schemas.microsoft.com/office/drawing/2014/main" id="{BFDF7541-254F-F56A-22B9-12D0685A7EA7}"/>
              </a:ext>
            </a:extLst>
          </p:cNvPr>
          <p:cNvSpPr/>
          <p:nvPr/>
        </p:nvSpPr>
        <p:spPr>
          <a:xfrm>
            <a:off x="186796" y="904834"/>
            <a:ext cx="6578658" cy="70197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chemeClr val="tx1"/>
                </a:solidFill>
              </a:rPr>
              <a:t>““Are you satisfied or dissatisfied with your freedom to choose what you do with your life?” </a:t>
            </a:r>
          </a:p>
        </p:txBody>
      </p:sp>
    </p:spTree>
    <p:extLst>
      <p:ext uri="{BB962C8B-B14F-4D97-AF65-F5344CB8AC3E}">
        <p14:creationId xmlns:p14="http://schemas.microsoft.com/office/powerpoint/2010/main" val="426492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47013" cy="1434415"/>
          </a:xfrm>
        </p:spPr>
        <p:txBody>
          <a:bodyPr vert="horz" lIns="91440" tIns="45720" rIns="91440" bIns="45720" rtlCol="0" anchor="ctr">
            <a:normAutofit/>
          </a:bodyPr>
          <a:lstStyle/>
          <a:p>
            <a:pPr algn="ctr"/>
            <a:r>
              <a:rPr lang="en-US" sz="4600" dirty="0"/>
              <a:t>Top 5 Ranked Countries from our Data Sets</a:t>
            </a:r>
          </a:p>
        </p:txBody>
      </p:sp>
      <p:sp>
        <p:nvSpPr>
          <p:cNvPr id="1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C868E90-1FF0-2E76-9A69-BC5FE62216F0}"/>
              </a:ext>
            </a:extLst>
          </p:cNvPr>
          <p:cNvGrpSpPr/>
          <p:nvPr/>
        </p:nvGrpSpPr>
        <p:grpSpPr>
          <a:xfrm>
            <a:off x="808618" y="3651437"/>
            <a:ext cx="4941307" cy="2675712"/>
            <a:chOff x="176792" y="3694101"/>
            <a:chExt cx="4941307" cy="2675712"/>
          </a:xfrm>
        </p:grpSpPr>
        <p:pic>
          <p:nvPicPr>
            <p:cNvPr id="4" name="Picture 3">
              <a:extLst>
                <a:ext uri="{FF2B5EF4-FFF2-40B4-BE49-F238E27FC236}">
                  <a16:creationId xmlns:a16="http://schemas.microsoft.com/office/drawing/2014/main" id="{322FB705-77BF-DAF3-5439-DBC7BFF0BC1A}"/>
                </a:ext>
              </a:extLst>
            </p:cNvPr>
            <p:cNvPicPr>
              <a:picLocks noChangeAspect="1"/>
            </p:cNvPicPr>
            <p:nvPr/>
          </p:nvPicPr>
          <p:blipFill>
            <a:blip r:embed="rId3"/>
            <a:stretch>
              <a:fillRect/>
            </a:stretch>
          </p:blipFill>
          <p:spPr>
            <a:xfrm>
              <a:off x="176792" y="3694101"/>
              <a:ext cx="4941307" cy="2675712"/>
            </a:xfrm>
            <a:prstGeom prst="rect">
              <a:avLst/>
            </a:prstGeom>
          </p:spPr>
        </p:pic>
        <p:sp>
          <p:nvSpPr>
            <p:cNvPr id="5" name="Rectangle: Rounded Corners 4">
              <a:extLst>
                <a:ext uri="{FF2B5EF4-FFF2-40B4-BE49-F238E27FC236}">
                  <a16:creationId xmlns:a16="http://schemas.microsoft.com/office/drawing/2014/main" id="{32309B5B-E3C6-51DC-53E4-0FBF7268BB0B}"/>
                </a:ext>
              </a:extLst>
            </p:cNvPr>
            <p:cNvSpPr/>
            <p:nvPr/>
          </p:nvSpPr>
          <p:spPr>
            <a:xfrm>
              <a:off x="1119188" y="3999950"/>
              <a:ext cx="533400" cy="266700"/>
            </a:xfrm>
            <a:prstGeom prst="roundRect">
              <a:avLst/>
            </a:prstGeom>
            <a:solidFill>
              <a:srgbClr val="33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t>Ex 1</a:t>
              </a:r>
            </a:p>
          </p:txBody>
        </p:sp>
        <p:sp>
          <p:nvSpPr>
            <p:cNvPr id="6" name="Rectangle: Rounded Corners 5">
              <a:extLst>
                <a:ext uri="{FF2B5EF4-FFF2-40B4-BE49-F238E27FC236}">
                  <a16:creationId xmlns:a16="http://schemas.microsoft.com/office/drawing/2014/main" id="{E93777B5-DB29-4732-69CA-C0891033D612}"/>
                </a:ext>
              </a:extLst>
            </p:cNvPr>
            <p:cNvSpPr/>
            <p:nvPr/>
          </p:nvSpPr>
          <p:spPr>
            <a:xfrm>
              <a:off x="2647446" y="5737352"/>
              <a:ext cx="632279" cy="242159"/>
            </a:xfrm>
            <a:prstGeom prst="roundRect">
              <a:avLst/>
            </a:prstGeom>
            <a:solidFill>
              <a:srgbClr val="33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t>Ex 2</a:t>
              </a:r>
            </a:p>
          </p:txBody>
        </p:sp>
        <p:cxnSp>
          <p:nvCxnSpPr>
            <p:cNvPr id="7" name="Straight Arrow Connector 6">
              <a:extLst>
                <a:ext uri="{FF2B5EF4-FFF2-40B4-BE49-F238E27FC236}">
                  <a16:creationId xmlns:a16="http://schemas.microsoft.com/office/drawing/2014/main" id="{0DAD2A7A-C234-862A-86BB-F22FA1AFDD85}"/>
                </a:ext>
              </a:extLst>
            </p:cNvPr>
            <p:cNvCxnSpPr>
              <a:cxnSpLocks/>
            </p:cNvCxnSpPr>
            <p:nvPr/>
          </p:nvCxnSpPr>
          <p:spPr>
            <a:xfrm flipH="1">
              <a:off x="750888" y="4133300"/>
              <a:ext cx="368300"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3515770-A1BB-8B47-16FB-7D76FC6C01A5}"/>
                </a:ext>
              </a:extLst>
            </p:cNvPr>
            <p:cNvCxnSpPr>
              <a:cxnSpLocks/>
            </p:cNvCxnSpPr>
            <p:nvPr/>
          </p:nvCxnSpPr>
          <p:spPr>
            <a:xfrm flipH="1" flipV="1">
              <a:off x="2208868" y="5858431"/>
              <a:ext cx="4385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0168EF0C-6454-9943-AA08-E2BFFD8CA49C}"/>
              </a:ext>
            </a:extLst>
          </p:cNvPr>
          <p:cNvSpPr txBox="1"/>
          <p:nvPr/>
        </p:nvSpPr>
        <p:spPr>
          <a:xfrm>
            <a:off x="572493" y="2439602"/>
            <a:ext cx="5277706" cy="1015663"/>
          </a:xfrm>
          <a:prstGeom prst="rect">
            <a:avLst/>
          </a:prstGeom>
          <a:noFill/>
        </p:spPr>
        <p:txBody>
          <a:bodyPr wrap="square">
            <a:spAutoFit/>
          </a:bodyPr>
          <a:lstStyle/>
          <a:p>
            <a:pPr marL="285750" indent="-285750">
              <a:buFont typeface="Arial" panose="020B0604020202020204" pitchFamily="34" charset="0"/>
              <a:buChar char="•"/>
            </a:pPr>
            <a:r>
              <a:rPr lang="en-AU" sz="1000" dirty="0"/>
              <a:t>Ex 1 Albania</a:t>
            </a:r>
          </a:p>
          <a:p>
            <a:pPr marL="742950" lvl="1" indent="-285750">
              <a:buFont typeface="Arial" panose="020B0604020202020204" pitchFamily="34" charset="0"/>
              <a:buChar char="•"/>
            </a:pPr>
            <a:r>
              <a:rPr lang="en-AU" sz="1000" dirty="0"/>
              <a:t>Ranked 87</a:t>
            </a:r>
            <a:r>
              <a:rPr lang="en-AU" sz="1000" baseline="30000" dirty="0"/>
              <a:t>th</a:t>
            </a:r>
            <a:r>
              <a:rPr lang="en-AU" sz="1000" dirty="0"/>
              <a:t> on Happiness with a score of 4.644</a:t>
            </a:r>
          </a:p>
          <a:p>
            <a:pPr marL="742950" lvl="1" indent="-285750">
              <a:buFont typeface="Arial" panose="020B0604020202020204" pitchFamily="34" charset="0"/>
              <a:buChar char="•"/>
            </a:pPr>
            <a:r>
              <a:rPr lang="en-AU" sz="1000" dirty="0"/>
              <a:t>Moved up 57 places to 30</a:t>
            </a:r>
            <a:r>
              <a:rPr lang="en-AU" sz="1000" baseline="30000" dirty="0"/>
              <a:t>th</a:t>
            </a:r>
            <a:r>
              <a:rPr lang="en-AU" sz="1000" dirty="0"/>
              <a:t> on the Life Expectancy ranking with an age of 77.8yrs</a:t>
            </a:r>
          </a:p>
          <a:p>
            <a:pPr marL="285750" indent="-285750">
              <a:buFont typeface="Arial" panose="020B0604020202020204" pitchFamily="34" charset="0"/>
              <a:buChar char="•"/>
            </a:pPr>
            <a:r>
              <a:rPr lang="en-AU" sz="1000" dirty="0"/>
              <a:t>Ex 2 Guatemala</a:t>
            </a:r>
          </a:p>
          <a:p>
            <a:pPr marL="742950" lvl="1" indent="-285750">
              <a:buFont typeface="Arial" panose="020B0604020202020204" pitchFamily="34" charset="0"/>
              <a:buChar char="•"/>
            </a:pPr>
            <a:r>
              <a:rPr lang="en-AU" sz="1000" dirty="0"/>
              <a:t>Ranked 24</a:t>
            </a:r>
            <a:r>
              <a:rPr lang="en-AU" sz="1000" baseline="30000" dirty="0"/>
              <a:t>th</a:t>
            </a:r>
            <a:r>
              <a:rPr lang="en-AU" sz="1000" dirty="0"/>
              <a:t> on Happiness with a score of 6.454</a:t>
            </a:r>
          </a:p>
          <a:p>
            <a:pPr marL="742950" lvl="1" indent="-285750">
              <a:buFont typeface="Arial" panose="020B0604020202020204" pitchFamily="34" charset="0"/>
              <a:buChar char="•"/>
            </a:pPr>
            <a:r>
              <a:rPr lang="en-AU" sz="1000" dirty="0"/>
              <a:t>Moved down 53 places to 77</a:t>
            </a:r>
            <a:r>
              <a:rPr lang="en-AU" sz="1000" baseline="30000" dirty="0"/>
              <a:t>th</a:t>
            </a:r>
            <a:r>
              <a:rPr lang="en-AU" sz="1000" dirty="0"/>
              <a:t> on the Life Expectancy ranking with an age of 71.9yrs</a:t>
            </a:r>
          </a:p>
        </p:txBody>
      </p:sp>
      <p:sp>
        <p:nvSpPr>
          <p:cNvPr id="14" name="TextBox 13">
            <a:extLst>
              <a:ext uri="{FF2B5EF4-FFF2-40B4-BE49-F238E27FC236}">
                <a16:creationId xmlns:a16="http://schemas.microsoft.com/office/drawing/2014/main" id="{199493F7-6A7E-2DCC-5037-BA66987E5825}"/>
              </a:ext>
            </a:extLst>
          </p:cNvPr>
          <p:cNvSpPr txBox="1"/>
          <p:nvPr/>
        </p:nvSpPr>
        <p:spPr>
          <a:xfrm>
            <a:off x="555655" y="1522899"/>
            <a:ext cx="6178519" cy="1015663"/>
          </a:xfrm>
          <a:prstGeom prst="rect">
            <a:avLst/>
          </a:prstGeom>
          <a:noFill/>
        </p:spPr>
        <p:txBody>
          <a:bodyPr wrap="square" rtlCol="0">
            <a:spAutoFit/>
          </a:bodyPr>
          <a:lstStyle/>
          <a:p>
            <a:r>
              <a:rPr lang="en-AU" sz="1000" dirty="0"/>
              <a:t>Fig 6. Variance, Happiness Ranking minus Life Expectancy</a:t>
            </a:r>
            <a:br>
              <a:rPr lang="en-AU" sz="1000" dirty="0"/>
            </a:br>
            <a:br>
              <a:rPr lang="en-AU" sz="1000" dirty="0"/>
            </a:br>
            <a:r>
              <a:rPr lang="en-US" sz="1000" b="0" i="0" dirty="0">
                <a:effectLst/>
                <a:latin typeface="Slack-Lato"/>
              </a:rPr>
              <a:t>Comparing the change in rank (Happiest to Least Happy vs Longest Life Expectancy to Shortest) we can see that most countries shifted position. 19 countries, including Brazil &amp; Pakistan ranked more than 20 spots higher on Happiness, and 20 countries, including Italy &amp; Ukraine ranked more than 20 spots higher on Life Expectancy</a:t>
            </a:r>
            <a:endParaRPr lang="en-AU" sz="1000" dirty="0"/>
          </a:p>
          <a:p>
            <a:pPr marL="171450" indent="-171450">
              <a:buFont typeface="Arial" panose="020B0604020202020204" pitchFamily="34" charset="0"/>
              <a:buChar char="•"/>
            </a:pPr>
            <a:endParaRPr lang="en-AU" sz="1000" dirty="0"/>
          </a:p>
        </p:txBody>
      </p:sp>
      <p:graphicFrame>
        <p:nvGraphicFramePr>
          <p:cNvPr id="19" name="Text Placeholder 2">
            <a:extLst>
              <a:ext uri="{FF2B5EF4-FFF2-40B4-BE49-F238E27FC236}">
                <a16:creationId xmlns:a16="http://schemas.microsoft.com/office/drawing/2014/main" id="{D9424B8F-0FE5-FF36-B470-933E33F828FB}"/>
              </a:ext>
            </a:extLst>
          </p:cNvPr>
          <p:cNvGraphicFramePr/>
          <p:nvPr>
            <p:extLst>
              <p:ext uri="{D42A27DB-BD31-4B8C-83A1-F6EECF244321}">
                <p14:modId xmlns:p14="http://schemas.microsoft.com/office/powerpoint/2010/main" val="2456199518"/>
              </p:ext>
            </p:extLst>
          </p:nvPr>
        </p:nvGraphicFramePr>
        <p:xfrm>
          <a:off x="7168053" y="2338744"/>
          <a:ext cx="4377240" cy="3856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45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BF597-2CEA-0323-FE7E-B182ADDA1073}"/>
              </a:ext>
            </a:extLst>
          </p:cNvPr>
          <p:cNvSpPr>
            <a:spLocks noGrp="1"/>
          </p:cNvSpPr>
          <p:nvPr>
            <p:ph type="title"/>
          </p:nvPr>
        </p:nvSpPr>
        <p:spPr>
          <a:xfrm>
            <a:off x="839788" y="365126"/>
            <a:ext cx="10515600" cy="1031874"/>
          </a:xfrm>
        </p:spPr>
        <p:txBody>
          <a:bodyPr>
            <a:noAutofit/>
          </a:bodyPr>
          <a:lstStyle/>
          <a:p>
            <a:pPr algn="ctr"/>
            <a:r>
              <a:rPr lang="en-US" sz="3200" b="1" u="sng" dirty="0"/>
              <a:t>Conclusion: Increased Happiness can have a positive impact on Life Expectancy.</a:t>
            </a:r>
          </a:p>
        </p:txBody>
      </p:sp>
      <p:pic>
        <p:nvPicPr>
          <p:cNvPr id="9" name="Picture 8">
            <a:extLst>
              <a:ext uri="{FF2B5EF4-FFF2-40B4-BE49-F238E27FC236}">
                <a16:creationId xmlns:a16="http://schemas.microsoft.com/office/drawing/2014/main" id="{AF8AE2E8-6A04-B260-97F4-8AE5C75BB09A}"/>
              </a:ext>
            </a:extLst>
          </p:cNvPr>
          <p:cNvPicPr>
            <a:picLocks noChangeAspect="1"/>
          </p:cNvPicPr>
          <p:nvPr/>
        </p:nvPicPr>
        <p:blipFill>
          <a:blip r:embed="rId3"/>
          <a:stretch>
            <a:fillRect/>
          </a:stretch>
        </p:blipFill>
        <p:spPr>
          <a:xfrm>
            <a:off x="7815941" y="1791734"/>
            <a:ext cx="4069671" cy="3274531"/>
          </a:xfrm>
          <a:prstGeom prst="rect">
            <a:avLst/>
          </a:prstGeom>
        </p:spPr>
      </p:pic>
      <p:sp>
        <p:nvSpPr>
          <p:cNvPr id="14" name="TextBox 13">
            <a:extLst>
              <a:ext uri="{FF2B5EF4-FFF2-40B4-BE49-F238E27FC236}">
                <a16:creationId xmlns:a16="http://schemas.microsoft.com/office/drawing/2014/main" id="{E33908B6-04CE-DDE5-D299-97232834BC70}"/>
              </a:ext>
            </a:extLst>
          </p:cNvPr>
          <p:cNvSpPr txBox="1"/>
          <p:nvPr/>
        </p:nvSpPr>
        <p:spPr>
          <a:xfrm>
            <a:off x="7919128" y="5091667"/>
            <a:ext cx="4069672" cy="738664"/>
          </a:xfrm>
          <a:prstGeom prst="rect">
            <a:avLst/>
          </a:prstGeom>
          <a:noFill/>
        </p:spPr>
        <p:txBody>
          <a:bodyPr wrap="square" rtlCol="0">
            <a:spAutoFit/>
          </a:bodyPr>
          <a:lstStyle/>
          <a:p>
            <a:r>
              <a:rPr lang="en-AU" sz="1050" dirty="0"/>
              <a:t>Fig 7. Happiness vs Life Expectancy</a:t>
            </a:r>
          </a:p>
          <a:p>
            <a:pPr marL="285750" indent="-285750">
              <a:buFont typeface="Arial" panose="020B0604020202020204" pitchFamily="34" charset="0"/>
              <a:buChar char="•"/>
            </a:pPr>
            <a:r>
              <a:rPr lang="en-AU" sz="1050" dirty="0"/>
              <a:t>A strong correlation between happiness and life expectancy is found</a:t>
            </a:r>
          </a:p>
          <a:p>
            <a:pPr marL="285750" indent="-285750">
              <a:buFont typeface="Arial" panose="020B0604020202020204" pitchFamily="34" charset="0"/>
              <a:buChar char="•"/>
            </a:pPr>
            <a:r>
              <a:rPr lang="en-AU" sz="1050" dirty="0"/>
              <a:t>R-value 0.61</a:t>
            </a:r>
          </a:p>
        </p:txBody>
      </p:sp>
      <p:sp>
        <p:nvSpPr>
          <p:cNvPr id="3" name="TextBox 2">
            <a:extLst>
              <a:ext uri="{FF2B5EF4-FFF2-40B4-BE49-F238E27FC236}">
                <a16:creationId xmlns:a16="http://schemas.microsoft.com/office/drawing/2014/main" id="{8BF51A11-D079-DE29-5081-345920ECE2FD}"/>
              </a:ext>
            </a:extLst>
          </p:cNvPr>
          <p:cNvSpPr txBox="1"/>
          <p:nvPr/>
        </p:nvSpPr>
        <p:spPr>
          <a:xfrm>
            <a:off x="451529" y="1779034"/>
            <a:ext cx="7364412" cy="4247317"/>
          </a:xfrm>
          <a:prstGeom prst="rect">
            <a:avLst/>
          </a:prstGeom>
          <a:noFill/>
        </p:spPr>
        <p:txBody>
          <a:bodyPr wrap="square" rtlCol="0">
            <a:spAutoFit/>
          </a:bodyPr>
          <a:lstStyle/>
          <a:p>
            <a:r>
              <a:rPr lang="en-AU" b="1" dirty="0"/>
              <a:t>Summary of Findings</a:t>
            </a:r>
          </a:p>
          <a:p>
            <a:endParaRPr lang="en-AU" dirty="0"/>
          </a:p>
          <a:p>
            <a:pPr marL="285750" indent="-285750" algn="l">
              <a:buFont typeface="Arial" panose="020B0604020202020204" pitchFamily="34" charset="0"/>
              <a:buChar char="•"/>
            </a:pPr>
            <a:r>
              <a:rPr lang="en-US" b="0" i="0" dirty="0">
                <a:effectLst/>
                <a:latin typeface="Söhne"/>
              </a:rPr>
              <a:t>Education is crucial for a long and fulfilling life, as it correlates with higher happiness and longevity.</a:t>
            </a:r>
            <a:br>
              <a:rPr lang="en-US" b="0" i="0" dirty="0">
                <a:effectLst/>
                <a:latin typeface="Söhne"/>
              </a:rPr>
            </a:b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Higher GDP per capita in countries leads to increased happiness and longer life spans, emphasizing the importance of wealth in these aspects.</a:t>
            </a:r>
            <a:br>
              <a:rPr lang="en-US" b="0" i="0" dirty="0">
                <a:effectLst/>
                <a:latin typeface="Söhne"/>
              </a:rPr>
            </a:b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A well-developed healthcare system, disease prevention, affordable medicine, and comprehensive healthcare services contribute to longer and happier lives.</a:t>
            </a:r>
            <a:br>
              <a:rPr lang="en-US" b="0" i="0" dirty="0">
                <a:effectLst/>
                <a:latin typeface="Söhne"/>
              </a:rPr>
            </a:br>
            <a:endParaRPr lang="en-US" b="0" i="0" dirty="0">
              <a:effectLst/>
              <a:latin typeface="Söhne"/>
            </a:endParaRPr>
          </a:p>
          <a:p>
            <a:pPr marL="285750" indent="-285750" algn="l">
              <a:buFont typeface="Arial" panose="020B0604020202020204" pitchFamily="34" charset="0"/>
              <a:buChar char="•"/>
            </a:pPr>
            <a:r>
              <a:rPr lang="en-US" b="0" i="0" dirty="0">
                <a:effectLst/>
                <a:latin typeface="Söhne"/>
              </a:rPr>
              <a:t>While social support and freedom of choice alone may not guarantee happiness or longevity, they still hold significance and require attention from decision-makers.</a:t>
            </a:r>
          </a:p>
        </p:txBody>
      </p:sp>
    </p:spTree>
    <p:extLst>
      <p:ext uri="{BB962C8B-B14F-4D97-AF65-F5344CB8AC3E}">
        <p14:creationId xmlns:p14="http://schemas.microsoft.com/office/powerpoint/2010/main" val="403753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Thank You Teodor the Cat">
            <a:extLst>
              <a:ext uri="{FF2B5EF4-FFF2-40B4-BE49-F238E27FC236}">
                <a16:creationId xmlns:a16="http://schemas.microsoft.com/office/drawing/2014/main" id="{71B4051E-F734-7EF8-8D1E-3435F6A97E4D}"/>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 t="-405" r="-3" b="13075"/>
          <a:stretch/>
        </p:blipFill>
        <p:spPr>
          <a:xfrm>
            <a:off x="270304" y="1102606"/>
            <a:ext cx="6066995" cy="5298191"/>
          </a:xfrm>
          <a:prstGeom prst="rect">
            <a:avLst/>
          </a:prstGeom>
        </p:spPr>
      </p:pic>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9D87A3A-05BD-7756-5F0C-098E78ADD1B2}"/>
              </a:ext>
            </a:extLst>
          </p:cNvPr>
          <p:cNvSpPr txBox="1"/>
          <p:nvPr/>
        </p:nvSpPr>
        <p:spPr>
          <a:xfrm>
            <a:off x="6095998" y="1315842"/>
            <a:ext cx="6242050" cy="984885"/>
          </a:xfrm>
          <a:prstGeom prst="rect">
            <a:avLst/>
          </a:prstGeom>
          <a:noFill/>
        </p:spPr>
        <p:txBody>
          <a:bodyPr wrap="square">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Thank </a:t>
            </a:r>
            <a:r>
              <a:rPr lang="en-US" sz="4000" dirty="0">
                <a:ln w="0"/>
                <a:solidFill>
                  <a:schemeClr val="tx1"/>
                </a:solidFill>
                <a:effectLst>
                  <a:outerShdw blurRad="38100" dist="19050" dir="2700000" algn="tl" rotWithShape="0">
                    <a:schemeClr val="dk1">
                      <a:alpha val="40000"/>
                    </a:schemeClr>
                  </a:outerShdw>
                </a:effectLst>
              </a:rPr>
              <a:t>Y</a:t>
            </a:r>
            <a:r>
              <a:rPr lang="en-US" sz="4000" b="0" cap="none" spc="0" dirty="0">
                <a:ln w="0"/>
                <a:solidFill>
                  <a:schemeClr val="tx1"/>
                </a:solidFill>
                <a:effectLst>
                  <a:outerShdw blurRad="38100" dist="19050" dir="2700000" algn="tl" rotWithShape="0">
                    <a:schemeClr val="dk1">
                      <a:alpha val="40000"/>
                    </a:schemeClr>
                  </a:outerShdw>
                </a:effectLst>
              </a:rPr>
              <a:t>ou</a:t>
            </a:r>
            <a:br>
              <a:rPr lang="en-US" sz="4000" b="0" cap="none" spc="0" dirty="0">
                <a:ln w="0"/>
                <a:solidFill>
                  <a:schemeClr val="tx1"/>
                </a:solidFill>
                <a:effectLst>
                  <a:outerShdw blurRad="38100" dist="19050" dir="2700000" algn="tl" rotWithShape="0">
                    <a:schemeClr val="dk1">
                      <a:alpha val="40000"/>
                    </a:schemeClr>
                  </a:outerShdw>
                </a:effectLst>
              </a:rPr>
            </a:br>
            <a:r>
              <a:rPr lang="en-US" dirty="0">
                <a:ln w="0"/>
                <a:solidFill>
                  <a:schemeClr val="tx1"/>
                </a:solidFill>
                <a:effectLst>
                  <a:outerShdw blurRad="38100" dist="19050" dir="2700000" algn="tl" rotWithShape="0">
                    <a:schemeClr val="dk1">
                      <a:alpha val="40000"/>
                    </a:schemeClr>
                  </a:outerShdw>
                </a:effectLst>
              </a:rPr>
              <a:t>Cameron, Joey</a:t>
            </a:r>
            <a:r>
              <a:rPr lang="en-US" b="0" cap="none" spc="0" dirty="0">
                <a:ln w="0"/>
                <a:solidFill>
                  <a:schemeClr val="tx1"/>
                </a:solidFill>
                <a:effectLst>
                  <a:outerShdw blurRad="38100" dist="19050" dir="2700000" algn="tl" rotWithShape="0">
                    <a:schemeClr val="dk1">
                      <a:alpha val="40000"/>
                    </a:schemeClr>
                  </a:outerShdw>
                </a:effectLst>
              </a:rPr>
              <a:t>, </a:t>
            </a:r>
            <a:r>
              <a:rPr lang="en-US" dirty="0">
                <a:ln w="0"/>
                <a:solidFill>
                  <a:schemeClr val="tx1"/>
                </a:solidFill>
                <a:effectLst>
                  <a:outerShdw blurRad="38100" dist="19050" dir="2700000" algn="tl" rotWithShape="0">
                    <a:schemeClr val="dk1">
                      <a:alpha val="40000"/>
                    </a:schemeClr>
                  </a:outerShdw>
                </a:effectLst>
              </a:rPr>
              <a:t>Juanita and Paula</a:t>
            </a:r>
            <a:endParaRPr lang="en-AU"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16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2" name="Rectangle 1121">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Rectangle 1123">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33826" y="298097"/>
            <a:ext cx="5364480" cy="867291"/>
          </a:xfrm>
        </p:spPr>
        <p:txBody>
          <a:bodyPr>
            <a:normAutofit fontScale="90000"/>
          </a:bodyPr>
          <a:lstStyle/>
          <a:p>
            <a:pPr algn="ctr"/>
            <a:r>
              <a:rPr lang="en-US" sz="3600" b="1" i="0" u="sng" dirty="0">
                <a:effectLst/>
                <a:latin typeface="+mn-lt"/>
              </a:rPr>
              <a:t>Purpose of the Presentation</a:t>
            </a:r>
            <a:endParaRPr lang="en-US" sz="3600" b="1" u="sng" dirty="0">
              <a:latin typeface="+mn-lt"/>
            </a:endParaRPr>
          </a:p>
        </p:txBody>
      </p:sp>
      <p:pic>
        <p:nvPicPr>
          <p:cNvPr id="10" name="Picture 6" descr="4 Ways to Add Purpose to the Workplace">
            <a:extLst>
              <a:ext uri="{FF2B5EF4-FFF2-40B4-BE49-F238E27FC236}">
                <a16:creationId xmlns:a16="http://schemas.microsoft.com/office/drawing/2014/main" id="{A2066C90-52F4-3839-6968-E4322F0A4D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3" r="22349"/>
          <a:stretch/>
        </p:blipFill>
        <p:spPr bwMode="auto">
          <a:xfrm>
            <a:off x="1" y="-1"/>
            <a:ext cx="6172200"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3DB9812E-3513-44E3-B8D9-CA2B1195F327}"/>
              </a:ext>
            </a:extLst>
          </p:cNvPr>
          <p:cNvSpPr>
            <a:spLocks noGrp="1"/>
          </p:cNvSpPr>
          <p:nvPr>
            <p:ph idx="1"/>
          </p:nvPr>
        </p:nvSpPr>
        <p:spPr>
          <a:xfrm>
            <a:off x="6374340" y="1165388"/>
            <a:ext cx="5523966" cy="2617894"/>
          </a:xfrm>
        </p:spPr>
        <p:txBody>
          <a:bodyPr>
            <a:normAutofit/>
          </a:bodyPr>
          <a:lstStyle/>
          <a:p>
            <a:r>
              <a:rPr lang="en-US" sz="1400" dirty="0">
                <a:ea typeface="+mj-ea"/>
                <a:cs typeface="+mj-cs"/>
              </a:rPr>
              <a:t>The purpose of this presentation is to draw a conclusion on how the two variables </a:t>
            </a:r>
            <a:r>
              <a:rPr lang="en-US" sz="1400" b="1" dirty="0">
                <a:ea typeface="+mj-ea"/>
                <a:cs typeface="+mj-cs"/>
              </a:rPr>
              <a:t>happiness and longevity can affect the other, and from a statistical perspective, </a:t>
            </a:r>
            <a:r>
              <a:rPr lang="en-US" sz="1400" dirty="0">
                <a:ea typeface="+mj-ea"/>
                <a:cs typeface="+mj-cs"/>
              </a:rPr>
              <a:t>is there any correlation?</a:t>
            </a:r>
          </a:p>
          <a:p>
            <a:r>
              <a:rPr lang="en-US" sz="1400" dirty="0">
                <a:ea typeface="+mj-ea"/>
                <a:cs typeface="+mj-cs"/>
              </a:rPr>
              <a:t>Previous studies on this topic have provided mixed and sometimes biased results, we are conducting a </a:t>
            </a:r>
            <a:r>
              <a:rPr lang="en-US" sz="1400" b="1" dirty="0">
                <a:ea typeface="+mj-ea"/>
                <a:cs typeface="+mj-cs"/>
              </a:rPr>
              <a:t>comprehensive analysis using multiple data sources to provide a holistic approach.</a:t>
            </a:r>
            <a:r>
              <a:rPr lang="en-US" sz="1400" dirty="0">
                <a:ea typeface="+mj-ea"/>
                <a:cs typeface="+mj-cs"/>
              </a:rPr>
              <a:t> </a:t>
            </a:r>
          </a:p>
          <a:p>
            <a:r>
              <a:rPr lang="en-US" sz="1400" dirty="0">
                <a:ea typeface="+mj-ea"/>
                <a:cs typeface="+mj-cs"/>
              </a:rPr>
              <a:t>Our goal is to provide you with a clear and concise answer to answer the question - </a:t>
            </a:r>
            <a:r>
              <a:rPr lang="en-US" sz="1400" b="1" dirty="0">
                <a:ea typeface="+mj-ea"/>
                <a:cs typeface="+mj-cs"/>
              </a:rPr>
              <a:t>how your happiness can impact your ability to live a long and fruitful life. </a:t>
            </a:r>
          </a:p>
        </p:txBody>
      </p:sp>
      <p:sp>
        <p:nvSpPr>
          <p:cNvPr id="3" name="Title 1">
            <a:extLst>
              <a:ext uri="{FF2B5EF4-FFF2-40B4-BE49-F238E27FC236}">
                <a16:creationId xmlns:a16="http://schemas.microsoft.com/office/drawing/2014/main" id="{A8BA5111-9677-4124-FD68-8B741CEEDA7B}"/>
              </a:ext>
            </a:extLst>
          </p:cNvPr>
          <p:cNvSpPr txBox="1">
            <a:spLocks/>
          </p:cNvSpPr>
          <p:nvPr/>
        </p:nvSpPr>
        <p:spPr>
          <a:xfrm>
            <a:off x="6374340" y="3567982"/>
            <a:ext cx="5523966" cy="63217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u="sng" dirty="0">
                <a:latin typeface="Söhne"/>
              </a:rPr>
              <a:t>Our First Thoughts On What Impacts Happiness And Life Expectancy?</a:t>
            </a:r>
            <a:endParaRPr lang="en-US" sz="2000" b="1" u="sng" dirty="0"/>
          </a:p>
        </p:txBody>
      </p:sp>
      <p:sp>
        <p:nvSpPr>
          <p:cNvPr id="4" name="Content Placeholder 1029">
            <a:extLst>
              <a:ext uri="{FF2B5EF4-FFF2-40B4-BE49-F238E27FC236}">
                <a16:creationId xmlns:a16="http://schemas.microsoft.com/office/drawing/2014/main" id="{B482A42D-764C-84E4-2B3A-F9F86FCEC803}"/>
              </a:ext>
            </a:extLst>
          </p:cNvPr>
          <p:cNvSpPr txBox="1">
            <a:spLocks/>
          </p:cNvSpPr>
          <p:nvPr/>
        </p:nvSpPr>
        <p:spPr>
          <a:xfrm>
            <a:off x="4039297" y="3335744"/>
            <a:ext cx="4670087"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latin typeface="Söhne"/>
              <a:ea typeface="+mj-ea"/>
              <a:cs typeface="+mj-cs"/>
            </a:endParaRPr>
          </a:p>
        </p:txBody>
      </p:sp>
      <p:sp>
        <p:nvSpPr>
          <p:cNvPr id="6" name="TextBox 5">
            <a:extLst>
              <a:ext uri="{FF2B5EF4-FFF2-40B4-BE49-F238E27FC236}">
                <a16:creationId xmlns:a16="http://schemas.microsoft.com/office/drawing/2014/main" id="{92EBB763-DBE8-D0AC-17F4-90EA76850554}"/>
              </a:ext>
            </a:extLst>
          </p:cNvPr>
          <p:cNvSpPr txBox="1"/>
          <p:nvPr/>
        </p:nvSpPr>
        <p:spPr>
          <a:xfrm>
            <a:off x="6533826" y="4316924"/>
            <a:ext cx="4139263" cy="2492990"/>
          </a:xfrm>
          <a:prstGeom prst="rect">
            <a:avLst/>
          </a:prstGeom>
          <a:noFill/>
        </p:spPr>
        <p:txBody>
          <a:bodyPr wrap="square">
            <a:spAutoFit/>
          </a:bodyPr>
          <a:lstStyle/>
          <a:p>
            <a:r>
              <a:rPr lang="en-US" sz="1600" b="1" dirty="0">
                <a:latin typeface="Söhne"/>
                <a:ea typeface="+mj-ea"/>
                <a:cs typeface="+mj-cs"/>
              </a:rPr>
              <a:t>Happiness</a:t>
            </a:r>
          </a:p>
          <a:p>
            <a:pPr marL="628650" lvl="1" indent="-171450">
              <a:buFont typeface="Arial" panose="020B0604020202020204" pitchFamily="34" charset="0"/>
              <a:buChar char="•"/>
            </a:pPr>
            <a:r>
              <a:rPr lang="en-US" sz="1200" dirty="0">
                <a:latin typeface="Söhne"/>
                <a:ea typeface="+mj-ea"/>
                <a:cs typeface="+mj-cs"/>
              </a:rPr>
              <a:t>Positive emotions</a:t>
            </a:r>
          </a:p>
          <a:p>
            <a:pPr marL="628650" lvl="1" indent="-171450">
              <a:buFont typeface="Arial" panose="020B0604020202020204" pitchFamily="34" charset="0"/>
              <a:buChar char="•"/>
            </a:pPr>
            <a:r>
              <a:rPr lang="en-US" sz="1200" dirty="0">
                <a:latin typeface="Söhne"/>
                <a:ea typeface="+mj-ea"/>
                <a:cs typeface="+mj-cs"/>
              </a:rPr>
              <a:t>Lower stress levels</a:t>
            </a:r>
          </a:p>
          <a:p>
            <a:pPr marL="628650" lvl="1" indent="-171450">
              <a:buFont typeface="Arial" panose="020B0604020202020204" pitchFamily="34" charset="0"/>
              <a:buChar char="•"/>
            </a:pPr>
            <a:r>
              <a:rPr lang="en-US" sz="1200" dirty="0">
                <a:latin typeface="Söhne"/>
                <a:ea typeface="+mj-ea"/>
                <a:cs typeface="+mj-cs"/>
              </a:rPr>
              <a:t>Social support and relationships</a:t>
            </a:r>
          </a:p>
          <a:p>
            <a:pPr marL="628650" lvl="1" indent="-171450">
              <a:buFont typeface="Arial" panose="020B0604020202020204" pitchFamily="34" charset="0"/>
              <a:buChar char="•"/>
            </a:pPr>
            <a:r>
              <a:rPr lang="en-US" sz="1200" dirty="0">
                <a:latin typeface="Söhne"/>
                <a:ea typeface="+mj-ea"/>
                <a:cs typeface="+mj-cs"/>
              </a:rPr>
              <a:t>Positive lifestyle choices</a:t>
            </a:r>
          </a:p>
          <a:p>
            <a:br>
              <a:rPr lang="en-US" sz="1600" b="1" dirty="0">
                <a:latin typeface="Söhne"/>
                <a:ea typeface="+mj-ea"/>
                <a:cs typeface="+mj-cs"/>
              </a:rPr>
            </a:br>
            <a:r>
              <a:rPr lang="en-US" sz="1600" b="1" dirty="0">
                <a:latin typeface="Söhne"/>
                <a:ea typeface="+mj-ea"/>
                <a:cs typeface="+mj-cs"/>
              </a:rPr>
              <a:t>Life Expectancy</a:t>
            </a:r>
          </a:p>
          <a:p>
            <a:pPr marL="628650" lvl="1" indent="-171450">
              <a:buFont typeface="Arial" panose="020B0604020202020204" pitchFamily="34" charset="0"/>
              <a:buChar char="•"/>
            </a:pPr>
            <a:r>
              <a:rPr lang="en-US" sz="1200" dirty="0">
                <a:latin typeface="Söhne"/>
                <a:ea typeface="+mj-ea"/>
                <a:cs typeface="+mj-cs"/>
              </a:rPr>
              <a:t>Healthy lifestyle</a:t>
            </a:r>
          </a:p>
          <a:p>
            <a:pPr marL="628650" lvl="1" indent="-171450">
              <a:buFont typeface="Arial" panose="020B0604020202020204" pitchFamily="34" charset="0"/>
              <a:buChar char="•"/>
            </a:pPr>
            <a:r>
              <a:rPr lang="en-US" sz="1200" dirty="0">
                <a:latin typeface="Söhne"/>
                <a:ea typeface="+mj-ea"/>
                <a:cs typeface="+mj-cs"/>
              </a:rPr>
              <a:t>Access to health care/ disease prevention</a:t>
            </a:r>
          </a:p>
          <a:p>
            <a:pPr marL="628650" lvl="1" indent="-171450">
              <a:buFont typeface="Arial" panose="020B0604020202020204" pitchFamily="34" charset="0"/>
              <a:buChar char="•"/>
            </a:pPr>
            <a:r>
              <a:rPr lang="en-US" sz="1200" dirty="0">
                <a:latin typeface="Söhne"/>
                <a:ea typeface="+mj-ea"/>
                <a:cs typeface="+mj-cs"/>
              </a:rPr>
              <a:t>Education and knowledge</a:t>
            </a:r>
          </a:p>
          <a:p>
            <a:pPr marL="628650" lvl="1" indent="-171450">
              <a:buFont typeface="Arial" panose="020B0604020202020204" pitchFamily="34" charset="0"/>
              <a:buChar char="•"/>
            </a:pPr>
            <a:r>
              <a:rPr lang="en-US" sz="1200" dirty="0">
                <a:latin typeface="Söhne"/>
                <a:ea typeface="+mj-ea"/>
                <a:cs typeface="+mj-cs"/>
              </a:rPr>
              <a:t>Mental well-being</a:t>
            </a:r>
            <a:endParaRPr lang="en-AU" dirty="0"/>
          </a:p>
          <a:p>
            <a:pPr lvl="1"/>
            <a:endParaRPr lang="en-US" sz="1200" dirty="0">
              <a:latin typeface="Söhne"/>
              <a:ea typeface="+mj-ea"/>
              <a:cs typeface="+mj-cs"/>
            </a:endParaRPr>
          </a:p>
        </p:txBody>
      </p:sp>
      <p:pic>
        <p:nvPicPr>
          <p:cNvPr id="9" name="Picture 2" descr="Try These 6 Science-Backed Secrets to Happiness | Discover Magazine">
            <a:extLst>
              <a:ext uri="{FF2B5EF4-FFF2-40B4-BE49-F238E27FC236}">
                <a16:creationId xmlns:a16="http://schemas.microsoft.com/office/drawing/2014/main" id="{7575D5A2-90C9-AEFA-5FA6-4BDB5939A4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069" r="2886" b="2"/>
          <a:stretch/>
        </p:blipFill>
        <p:spPr bwMode="auto">
          <a:xfrm>
            <a:off x="10130814" y="4452308"/>
            <a:ext cx="2061186" cy="242973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78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D623-BD97-21CC-D07F-BA112FEEC584}"/>
              </a:ext>
            </a:extLst>
          </p:cNvPr>
          <p:cNvSpPr>
            <a:spLocks noGrp="1"/>
          </p:cNvSpPr>
          <p:nvPr>
            <p:ph type="title"/>
          </p:nvPr>
        </p:nvSpPr>
        <p:spPr>
          <a:xfrm>
            <a:off x="910208" y="257548"/>
            <a:ext cx="10515600" cy="688975"/>
          </a:xfrm>
        </p:spPr>
        <p:txBody>
          <a:bodyPr>
            <a:normAutofit/>
          </a:bodyPr>
          <a:lstStyle/>
          <a:p>
            <a:pPr algn="ctr"/>
            <a:r>
              <a:rPr lang="en-AU" sz="3600" b="1" u="sng" dirty="0">
                <a:latin typeface="+mn-lt"/>
              </a:rPr>
              <a:t>Our Data Sets</a:t>
            </a:r>
          </a:p>
        </p:txBody>
      </p:sp>
      <p:pic>
        <p:nvPicPr>
          <p:cNvPr id="11" name="Content Placeholder 10" descr="A map of the world with different colored dots">
            <a:extLst>
              <a:ext uri="{FF2B5EF4-FFF2-40B4-BE49-F238E27FC236}">
                <a16:creationId xmlns:a16="http://schemas.microsoft.com/office/drawing/2014/main" id="{1EC08804-72C0-88CB-B892-CB5F1F55CB0A}"/>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6801" t="2497" r="24769" b="8099"/>
          <a:stretch/>
        </p:blipFill>
        <p:spPr>
          <a:xfrm>
            <a:off x="7456150" y="3258009"/>
            <a:ext cx="4333655" cy="3146673"/>
          </a:xfrm>
        </p:spPr>
      </p:pic>
      <p:pic>
        <p:nvPicPr>
          <p:cNvPr id="3" name="Picture 2">
            <a:extLst>
              <a:ext uri="{FF2B5EF4-FFF2-40B4-BE49-F238E27FC236}">
                <a16:creationId xmlns:a16="http://schemas.microsoft.com/office/drawing/2014/main" id="{95FB11D4-66DD-10B6-7198-5773F081324F}"/>
              </a:ext>
            </a:extLst>
          </p:cNvPr>
          <p:cNvPicPr>
            <a:picLocks noChangeAspect="1"/>
          </p:cNvPicPr>
          <p:nvPr/>
        </p:nvPicPr>
        <p:blipFill>
          <a:blip r:embed="rId4"/>
          <a:stretch>
            <a:fillRect/>
          </a:stretch>
        </p:blipFill>
        <p:spPr>
          <a:xfrm>
            <a:off x="9622978" y="649104"/>
            <a:ext cx="1836175" cy="2485554"/>
          </a:xfrm>
          <a:prstGeom prst="rect">
            <a:avLst/>
          </a:prstGeom>
        </p:spPr>
      </p:pic>
      <p:sp>
        <p:nvSpPr>
          <p:cNvPr id="4" name="Content Placeholder 2">
            <a:extLst>
              <a:ext uri="{FF2B5EF4-FFF2-40B4-BE49-F238E27FC236}">
                <a16:creationId xmlns:a16="http://schemas.microsoft.com/office/drawing/2014/main" id="{B5835A6B-6B99-9921-E7E0-63C64F4D6452}"/>
              </a:ext>
            </a:extLst>
          </p:cNvPr>
          <p:cNvSpPr txBox="1">
            <a:spLocks/>
          </p:cNvSpPr>
          <p:nvPr/>
        </p:nvSpPr>
        <p:spPr>
          <a:xfrm>
            <a:off x="814332" y="1220931"/>
            <a:ext cx="8503839" cy="489510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The World Happiness Report 2015</a:t>
            </a:r>
          </a:p>
          <a:p>
            <a:pPr marL="0"/>
            <a:r>
              <a:rPr lang="en-US" sz="1700" dirty="0"/>
              <a:t>The Gallup World Poll is an annual report that commenced in 1938 and in 2023 a conducted annually, growing since the first international survey done in 1938.</a:t>
            </a:r>
          </a:p>
          <a:p>
            <a:pPr marL="0"/>
            <a:r>
              <a:rPr lang="en-US" sz="1700" dirty="0"/>
              <a:t>The survey reached 160 countries last year is carried out both face-to-face and by telephone and in over 140 languages.</a:t>
            </a:r>
          </a:p>
          <a:p>
            <a:pPr marL="0"/>
            <a:r>
              <a:rPr lang="en-US" sz="1700" dirty="0"/>
              <a:t>Using this Gallup World Poll, the </a:t>
            </a:r>
            <a:r>
              <a:rPr lang="en-US" sz="1700" b="1" dirty="0"/>
              <a:t>United Nations’ Sustainable Development Solutions Network </a:t>
            </a:r>
            <a:r>
              <a:rPr lang="en-US" sz="1700" dirty="0"/>
              <a:t>generated the </a:t>
            </a:r>
            <a:r>
              <a:rPr lang="en-US" sz="1700" i="1" dirty="0"/>
              <a:t>World Happiness Report </a:t>
            </a:r>
            <a:r>
              <a:rPr lang="en-US" sz="1700" dirty="0"/>
              <a:t>which looks beyond things like GDP to discover how people are feeling about their lives.</a:t>
            </a:r>
            <a:br>
              <a:rPr lang="en-US" sz="1700" dirty="0"/>
            </a:br>
            <a:endParaRPr lang="en-US" sz="1700" dirty="0"/>
          </a:p>
          <a:p>
            <a:pPr marL="0" indent="0">
              <a:buNone/>
            </a:pPr>
            <a:r>
              <a:rPr lang="en-US" sz="2200" b="1" dirty="0"/>
              <a:t>World Health Organisation – Life Expectancy Report</a:t>
            </a:r>
          </a:p>
          <a:p>
            <a:pPr marL="171450" indent="-171450">
              <a:buFont typeface="Arial" panose="020B0604020202020204" pitchFamily="34" charset="0"/>
              <a:buChar char="•"/>
            </a:pPr>
            <a:r>
              <a:rPr lang="en-AU" sz="1700" dirty="0"/>
              <a:t>In 2015 there were 183 countries with data in the WHO Life Expectancy report, of those, 122 were </a:t>
            </a:r>
            <a:br>
              <a:rPr lang="en-AU" sz="1700" dirty="0"/>
            </a:br>
            <a:r>
              <a:rPr lang="en-AU" sz="1700" dirty="0"/>
              <a:t>included on the World Happiness Report.</a:t>
            </a:r>
          </a:p>
          <a:p>
            <a:pPr marL="171450" indent="-171450">
              <a:buFont typeface="Arial" panose="020B0604020202020204" pitchFamily="34" charset="0"/>
              <a:buChar char="•"/>
            </a:pPr>
            <a:r>
              <a:rPr lang="en-AU" sz="1700" dirty="0"/>
              <a:t>Typical annual sample size is 1,000 people per country per year.</a:t>
            </a:r>
          </a:p>
          <a:p>
            <a:pPr marL="171450" indent="-171450">
              <a:buFont typeface="Arial" panose="020B0604020202020204" pitchFamily="34" charset="0"/>
              <a:buChar char="•"/>
            </a:pPr>
            <a:r>
              <a:rPr lang="en-AU" sz="1700" dirty="0"/>
              <a:t>Responses from 3yrs are used, giving a dataset of 3,000 people per country.</a:t>
            </a:r>
            <a:br>
              <a:rPr lang="en-AU" sz="1700" dirty="0"/>
            </a:br>
            <a:endParaRPr lang="en-AU" sz="1700" dirty="0"/>
          </a:p>
          <a:p>
            <a:pPr marL="0" indent="0">
              <a:buNone/>
            </a:pPr>
            <a:r>
              <a:rPr lang="en-AU" sz="2200" b="1" dirty="0"/>
              <a:t>The Six Key Variables to Our Report</a:t>
            </a:r>
          </a:p>
          <a:p>
            <a:r>
              <a:rPr lang="en-AU" sz="1700" dirty="0"/>
              <a:t>GDP per capita</a:t>
            </a:r>
          </a:p>
          <a:p>
            <a:r>
              <a:rPr lang="en-AU" sz="1700" dirty="0"/>
              <a:t>Social Support Trust</a:t>
            </a:r>
          </a:p>
          <a:p>
            <a:r>
              <a:rPr lang="en-AU" sz="1700" dirty="0"/>
              <a:t>Freedom</a:t>
            </a:r>
          </a:p>
          <a:p>
            <a:r>
              <a:rPr lang="en-AU" sz="1700" dirty="0"/>
              <a:t>Schooling </a:t>
            </a:r>
          </a:p>
          <a:p>
            <a:r>
              <a:rPr lang="en-AU" sz="1700" dirty="0"/>
              <a:t>Healthy years of life expectancy</a:t>
            </a:r>
          </a:p>
          <a:p>
            <a:r>
              <a:rPr lang="en-AU" sz="1700" dirty="0"/>
              <a:t>Generosity</a:t>
            </a:r>
          </a:p>
        </p:txBody>
      </p:sp>
      <p:sp>
        <p:nvSpPr>
          <p:cNvPr id="5" name="Content Placeholder 2">
            <a:extLst>
              <a:ext uri="{FF2B5EF4-FFF2-40B4-BE49-F238E27FC236}">
                <a16:creationId xmlns:a16="http://schemas.microsoft.com/office/drawing/2014/main" id="{4306E854-B734-E5AD-28B6-52DD3A53D6A1}"/>
              </a:ext>
            </a:extLst>
          </p:cNvPr>
          <p:cNvSpPr txBox="1">
            <a:spLocks/>
          </p:cNvSpPr>
          <p:nvPr/>
        </p:nvSpPr>
        <p:spPr>
          <a:xfrm>
            <a:off x="1782316" y="5524493"/>
            <a:ext cx="4859783" cy="9683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p>
        </p:txBody>
      </p:sp>
    </p:spTree>
    <p:extLst>
      <p:ext uri="{BB962C8B-B14F-4D97-AF65-F5344CB8AC3E}">
        <p14:creationId xmlns:p14="http://schemas.microsoft.com/office/powerpoint/2010/main" val="351524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493" y="238539"/>
            <a:ext cx="11047013" cy="1434415"/>
          </a:xfrm>
        </p:spPr>
        <p:txBody>
          <a:bodyPr vert="horz" lIns="91440" tIns="45720" rIns="91440" bIns="45720" rtlCol="0" anchor="ctr">
            <a:normAutofit/>
          </a:bodyPr>
          <a:lstStyle/>
          <a:p>
            <a:pPr marL="0" indent="0">
              <a:buNone/>
            </a:pPr>
            <a:r>
              <a:rPr lang="en-US" sz="3600" b="1" u="sng" dirty="0"/>
              <a:t>The Impact of Country Wealth on Happiness and Longevity: Does Money Equal Happiness and Longevity?</a:t>
            </a:r>
            <a:endParaRPr lang="en-AU" sz="3600" b="1" u="sng" dirty="0"/>
          </a:p>
        </p:txBody>
      </p:sp>
      <p:pic>
        <p:nvPicPr>
          <p:cNvPr id="6" name="Picture 5" descr="Jars of coins">
            <a:extLst>
              <a:ext uri="{FF2B5EF4-FFF2-40B4-BE49-F238E27FC236}">
                <a16:creationId xmlns:a16="http://schemas.microsoft.com/office/drawing/2014/main" id="{8A15221D-8CE6-0432-963C-D541FDEBBFB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4" t="42076" r="4987" b="2"/>
          <a:stretch/>
        </p:blipFill>
        <p:spPr>
          <a:xfrm>
            <a:off x="6060839" y="3997666"/>
            <a:ext cx="5805714" cy="2423558"/>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4" name="Content Placeholder 5">
            <a:extLst>
              <a:ext uri="{FF2B5EF4-FFF2-40B4-BE49-F238E27FC236}">
                <a16:creationId xmlns:a16="http://schemas.microsoft.com/office/drawing/2014/main" id="{B89A086E-B75B-DBD4-7820-6AB33EF00E2E}"/>
              </a:ext>
            </a:extLst>
          </p:cNvPr>
          <p:cNvSpPr txBox="1">
            <a:spLocks/>
          </p:cNvSpPr>
          <p:nvPr/>
        </p:nvSpPr>
        <p:spPr>
          <a:xfrm>
            <a:off x="6535364" y="4111562"/>
            <a:ext cx="5242457" cy="2507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7" name="Content Placeholder 6">
            <a:extLst>
              <a:ext uri="{FF2B5EF4-FFF2-40B4-BE49-F238E27FC236}">
                <a16:creationId xmlns:a16="http://schemas.microsoft.com/office/drawing/2014/main" id="{B636C075-436A-BA56-2392-9014A0960C30}"/>
              </a:ext>
            </a:extLst>
          </p:cNvPr>
          <p:cNvSpPr>
            <a:spLocks noGrp="1"/>
          </p:cNvSpPr>
          <p:nvPr>
            <p:ph sz="half" idx="1"/>
          </p:nvPr>
        </p:nvSpPr>
        <p:spPr>
          <a:xfrm>
            <a:off x="662050" y="2792779"/>
            <a:ext cx="5009132" cy="2218608"/>
          </a:xfrm>
        </p:spPr>
        <p:txBody>
          <a:bodyPr>
            <a:normAutofit/>
          </a:bodyPr>
          <a:lstStyle/>
          <a:p>
            <a:pPr marL="0" indent="0">
              <a:buNone/>
            </a:pPr>
            <a:r>
              <a:rPr lang="en-US" sz="1800" b="1" dirty="0"/>
              <a:t>Insights</a:t>
            </a:r>
          </a:p>
          <a:p>
            <a:pPr marL="457200" lvl="1" indent="0">
              <a:buNone/>
            </a:pPr>
            <a:r>
              <a:rPr lang="en-US" sz="1800" dirty="0"/>
              <a:t>From Fig 1 Null Hypothesis testing</a:t>
            </a:r>
          </a:p>
          <a:p>
            <a:pPr lvl="1"/>
            <a:r>
              <a:rPr lang="en-US" sz="1800" dirty="0"/>
              <a:t>Testing of the null hypothesis supports that a countries GDP positively impacts happiness and long life</a:t>
            </a:r>
          </a:p>
          <a:p>
            <a:pPr lvl="1"/>
            <a:r>
              <a:rPr lang="en-US" sz="1800" dirty="0"/>
              <a:t>This results in countries that are wealthier have longer lives and are happier </a:t>
            </a:r>
          </a:p>
        </p:txBody>
      </p:sp>
      <p:pic>
        <p:nvPicPr>
          <p:cNvPr id="1032" name="Picture 8" descr="Older Person on Google Noto Color Emoji Android 8.0">
            <a:extLst>
              <a:ext uri="{FF2B5EF4-FFF2-40B4-BE49-F238E27FC236}">
                <a16:creationId xmlns:a16="http://schemas.microsoft.com/office/drawing/2014/main" id="{62CF21AA-3891-2425-6B24-3A73981CD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729" y="4641974"/>
            <a:ext cx="1134942" cy="11349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Older Person on Google Noto Color Emoji Android 8.0">
            <a:extLst>
              <a:ext uri="{FF2B5EF4-FFF2-40B4-BE49-F238E27FC236}">
                <a16:creationId xmlns:a16="http://schemas.microsoft.com/office/drawing/2014/main" id="{46E25751-58EB-FEDE-EABC-4CDF561846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9965" y="4512304"/>
            <a:ext cx="233875" cy="2338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E62AE1-C972-1229-F149-3E79F15774AE}"/>
              </a:ext>
            </a:extLst>
          </p:cNvPr>
          <p:cNvSpPr txBox="1"/>
          <p:nvPr/>
        </p:nvSpPr>
        <p:spPr>
          <a:xfrm>
            <a:off x="6060839" y="3101537"/>
            <a:ext cx="4035857" cy="1079783"/>
          </a:xfrm>
          <a:prstGeom prst="rect">
            <a:avLst/>
          </a:prstGeom>
          <a:noFill/>
        </p:spPr>
        <p:txBody>
          <a:bodyPr wrap="square">
            <a:spAutoFit/>
          </a:bodyPr>
          <a:lstStyle/>
          <a:p>
            <a:pPr marL="0" indent="0">
              <a:buNone/>
            </a:pPr>
            <a:r>
              <a:rPr lang="en-AU" sz="1200" dirty="0"/>
              <a:t>Null Hypothesis: Money does not bring happiness or long life. </a:t>
            </a:r>
            <a:br>
              <a:rPr lang="en-AU" sz="1200" dirty="0"/>
            </a:br>
            <a:r>
              <a:rPr lang="en-AU" sz="1200" dirty="0"/>
              <a:t>Tested via ANOVA</a:t>
            </a:r>
          </a:p>
          <a:p>
            <a:pPr marL="0" indent="0">
              <a:lnSpc>
                <a:spcPct val="100000"/>
              </a:lnSpc>
              <a:spcBef>
                <a:spcPts val="500"/>
              </a:spcBef>
              <a:buNone/>
            </a:pPr>
            <a:r>
              <a:rPr lang="en-AU" sz="1200" dirty="0"/>
              <a:t>Happiness:  &lt;0.05</a:t>
            </a:r>
            <a:br>
              <a:rPr lang="en-AU" sz="1200" dirty="0"/>
            </a:br>
            <a:r>
              <a:rPr lang="en-AU" sz="1200" dirty="0"/>
              <a:t>Life Expectancy: &lt;0.05 </a:t>
            </a:r>
          </a:p>
          <a:p>
            <a:pPr marL="0" indent="0">
              <a:buNone/>
            </a:pPr>
            <a:endParaRPr lang="en-AU" sz="1200" dirty="0"/>
          </a:p>
        </p:txBody>
      </p:sp>
      <p:sp>
        <p:nvSpPr>
          <p:cNvPr id="12" name="TextBox 11">
            <a:extLst>
              <a:ext uri="{FF2B5EF4-FFF2-40B4-BE49-F238E27FC236}">
                <a16:creationId xmlns:a16="http://schemas.microsoft.com/office/drawing/2014/main" id="{CF0013B3-EF35-CFDB-2689-F897CDFCF5A4}"/>
              </a:ext>
            </a:extLst>
          </p:cNvPr>
          <p:cNvSpPr txBox="1"/>
          <p:nvPr/>
        </p:nvSpPr>
        <p:spPr>
          <a:xfrm>
            <a:off x="6060839" y="4042821"/>
            <a:ext cx="6097978" cy="276999"/>
          </a:xfrm>
          <a:prstGeom prst="rect">
            <a:avLst/>
          </a:prstGeom>
          <a:noFill/>
        </p:spPr>
        <p:txBody>
          <a:bodyPr wrap="square">
            <a:spAutoFit/>
          </a:bodyPr>
          <a:lstStyle/>
          <a:p>
            <a:r>
              <a:rPr lang="en-AU" sz="1200" dirty="0"/>
              <a:t>Fig 1. Null Hypothesis Testing</a:t>
            </a:r>
          </a:p>
        </p:txBody>
      </p:sp>
      <p:sp>
        <p:nvSpPr>
          <p:cNvPr id="14" name="TextBox 13">
            <a:extLst>
              <a:ext uri="{FF2B5EF4-FFF2-40B4-BE49-F238E27FC236}">
                <a16:creationId xmlns:a16="http://schemas.microsoft.com/office/drawing/2014/main" id="{AD37983F-9757-66C3-A78D-8F46912DB140}"/>
              </a:ext>
            </a:extLst>
          </p:cNvPr>
          <p:cNvSpPr txBox="1"/>
          <p:nvPr/>
        </p:nvSpPr>
        <p:spPr>
          <a:xfrm>
            <a:off x="662050" y="1823409"/>
            <a:ext cx="10957456" cy="646331"/>
          </a:xfrm>
          <a:prstGeom prst="rect">
            <a:avLst/>
          </a:prstGeom>
          <a:noFill/>
        </p:spPr>
        <p:txBody>
          <a:bodyPr wrap="square">
            <a:spAutoFit/>
          </a:bodyPr>
          <a:lstStyle/>
          <a:p>
            <a:r>
              <a:rPr lang="en-US" sz="1800" b="0" i="0" dirty="0">
                <a:effectLst/>
              </a:rPr>
              <a:t>What is GDP: Gross Domestic Product (GDP) measures the quantity of goods and services produced by a country. GDP per capita (population) provides a measure of standard of living of a country.</a:t>
            </a:r>
            <a:endParaRPr lang="en-AU" dirty="0"/>
          </a:p>
        </p:txBody>
      </p:sp>
    </p:spTree>
    <p:extLst>
      <p:ext uri="{BB962C8B-B14F-4D97-AF65-F5344CB8AC3E}">
        <p14:creationId xmlns:p14="http://schemas.microsoft.com/office/powerpoint/2010/main" val="229674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picture containing cash, money, money handling, banknote&#10;&#10;Description automatically generated">
            <a:extLst>
              <a:ext uri="{FF2B5EF4-FFF2-40B4-BE49-F238E27FC236}">
                <a16:creationId xmlns:a16="http://schemas.microsoft.com/office/drawing/2014/main" id="{26F41F21-09CD-F108-5AB4-1D173B1B48A9}"/>
              </a:ext>
            </a:extLst>
          </p:cNvPr>
          <p:cNvPicPr>
            <a:picLocks noChangeAspect="1"/>
          </p:cNvPicPr>
          <p:nvPr/>
        </p:nvPicPr>
        <p:blipFill>
          <a:blip r:embed="rId3">
            <a:alphaModFix amt="22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9275" y="-4757479"/>
            <a:ext cx="12928148" cy="8065457"/>
          </a:xfrm>
          <a:prstGeom prst="rect">
            <a:avLst/>
          </a:prstGeom>
          <a:effectLst>
            <a:softEdge rad="1270000"/>
          </a:effectLst>
        </p:spPr>
      </p:pic>
      <p:sp>
        <p:nvSpPr>
          <p:cNvPr id="2" name="Title 1"/>
          <p:cNvSpPr>
            <a:spLocks noGrp="1"/>
          </p:cNvSpPr>
          <p:nvPr>
            <p:ph type="title"/>
          </p:nvPr>
        </p:nvSpPr>
        <p:spPr>
          <a:xfrm>
            <a:off x="838877" y="406190"/>
            <a:ext cx="10791845" cy="1026753"/>
          </a:xfrm>
        </p:spPr>
        <p:txBody>
          <a:bodyPr vert="horz" lIns="91440" tIns="45720" rIns="91440" bIns="45720" rtlCol="0" anchor="ctr">
            <a:normAutofit/>
          </a:bodyPr>
          <a:lstStyle/>
          <a:p>
            <a:pPr algn="ctr"/>
            <a:r>
              <a:rPr lang="en-US" sz="3600" b="1" u="sng" dirty="0"/>
              <a:t>GDP’s Effect on Happiness and Life Expectancy</a:t>
            </a:r>
          </a:p>
        </p:txBody>
      </p:sp>
      <p:pic>
        <p:nvPicPr>
          <p:cNvPr id="26" name="Content Placeholder 25" descr="A picture containing text, screenshot, display, line&#10;&#10;Description automatically generated">
            <a:extLst>
              <a:ext uri="{FF2B5EF4-FFF2-40B4-BE49-F238E27FC236}">
                <a16:creationId xmlns:a16="http://schemas.microsoft.com/office/drawing/2014/main" id="{0A9701E5-FBC3-5C50-60E9-1A07255626D2}"/>
              </a:ext>
            </a:extLst>
          </p:cNvPr>
          <p:cNvPicPr>
            <a:picLocks noGrp="1" noChangeAspect="1"/>
          </p:cNvPicPr>
          <p:nvPr>
            <p:ph sz="half" idx="1"/>
          </p:nvPr>
        </p:nvPicPr>
        <p:blipFill>
          <a:blip r:embed="rId5" cstate="print">
            <a:extLst>
              <a:ext uri="{28A0092B-C50C-407E-A947-70E740481C1C}">
                <a14:useLocalDpi xmlns:a14="http://schemas.microsoft.com/office/drawing/2010/main" val="0"/>
              </a:ext>
            </a:extLst>
          </a:blip>
          <a:stretch>
            <a:fillRect/>
          </a:stretch>
        </p:blipFill>
        <p:spPr>
          <a:xfrm>
            <a:off x="6733926" y="1501563"/>
            <a:ext cx="4091117" cy="2045559"/>
          </a:xfrm>
          <a:prstGeom prst="rect">
            <a:avLst/>
          </a:prstGeom>
        </p:spPr>
      </p:pic>
      <p:sp>
        <p:nvSpPr>
          <p:cNvPr id="4" name="Content Placeholder 5">
            <a:extLst>
              <a:ext uri="{FF2B5EF4-FFF2-40B4-BE49-F238E27FC236}">
                <a16:creationId xmlns:a16="http://schemas.microsoft.com/office/drawing/2014/main" id="{B89A086E-B75B-DBD4-7820-6AB33EF00E2E}"/>
              </a:ext>
            </a:extLst>
          </p:cNvPr>
          <p:cNvSpPr txBox="1">
            <a:spLocks/>
          </p:cNvSpPr>
          <p:nvPr/>
        </p:nvSpPr>
        <p:spPr>
          <a:xfrm>
            <a:off x="492403" y="1501563"/>
            <a:ext cx="4652138" cy="4551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Insights</a:t>
            </a:r>
            <a:endParaRPr lang="en-US" sz="1400" dirty="0"/>
          </a:p>
          <a:p>
            <a:pPr marL="457200" lvl="1"/>
            <a:r>
              <a:rPr lang="en-US" sz="1400" dirty="0"/>
              <a:t>From Fig 2 Change in average value over the years</a:t>
            </a:r>
          </a:p>
          <a:p>
            <a:pPr lvl="1"/>
            <a:r>
              <a:rPr lang="en-US" sz="1400" dirty="0"/>
              <a:t>There has not been any considerable movement in our data from 2015 to 2020.</a:t>
            </a:r>
          </a:p>
          <a:p>
            <a:pPr marL="914400" lvl="2"/>
            <a:endParaRPr lang="en-US" sz="1400" dirty="0"/>
          </a:p>
          <a:p>
            <a:pPr marL="457200" lvl="1"/>
            <a:r>
              <a:rPr lang="en-US" sz="1400" dirty="0"/>
              <a:t>From Fig 3. Pearson Correlations</a:t>
            </a:r>
          </a:p>
          <a:p>
            <a:pPr lvl="1"/>
            <a:r>
              <a:rPr lang="en-US" sz="1400" dirty="0"/>
              <a:t>Countries that have higher GDP also have higher happiness and long life</a:t>
            </a:r>
          </a:p>
          <a:p>
            <a:pPr lvl="1"/>
            <a:r>
              <a:rPr lang="en-US" sz="1400" dirty="0"/>
              <a:t>Correlation between GDP and happiness is only marginally higher for developed countries compared to developing countries</a:t>
            </a:r>
          </a:p>
          <a:p>
            <a:pPr lvl="1"/>
            <a:r>
              <a:rPr lang="en-US" sz="1400" dirty="0"/>
              <a:t>While the correlation between Generosity and happiness, long life, GDP, income composition only makes an impact on developed countries </a:t>
            </a:r>
          </a:p>
          <a:p>
            <a:r>
              <a:rPr lang="en-US" sz="1400" b="1" dirty="0"/>
              <a:t>Possible Solutions</a:t>
            </a:r>
          </a:p>
          <a:p>
            <a:pPr lvl="1"/>
            <a:r>
              <a:rPr lang="en-US" sz="1400" dirty="0"/>
              <a:t>Countries should ensure they have strong monetary policies to maintain or expand current GDP and Income Composition.</a:t>
            </a:r>
          </a:p>
          <a:p>
            <a:pPr lvl="1"/>
            <a:r>
              <a:rPr lang="en-US" sz="1400" dirty="0"/>
              <a:t>To improve global happiness and long life, wealthier countries could consider supporting developing countries to improve their outcomes.</a:t>
            </a:r>
          </a:p>
        </p:txBody>
      </p:sp>
      <p:sp>
        <p:nvSpPr>
          <p:cNvPr id="43" name="TextBox 42">
            <a:extLst>
              <a:ext uri="{FF2B5EF4-FFF2-40B4-BE49-F238E27FC236}">
                <a16:creationId xmlns:a16="http://schemas.microsoft.com/office/drawing/2014/main" id="{E302A6FB-8C83-947E-556B-67BF18CE404D}"/>
              </a:ext>
            </a:extLst>
          </p:cNvPr>
          <p:cNvSpPr txBox="1"/>
          <p:nvPr/>
        </p:nvSpPr>
        <p:spPr>
          <a:xfrm>
            <a:off x="6698645" y="1198684"/>
            <a:ext cx="550151" cy="553998"/>
          </a:xfrm>
          <a:prstGeom prst="rect">
            <a:avLst/>
          </a:prstGeom>
          <a:noFill/>
        </p:spPr>
        <p:txBody>
          <a:bodyPr wrap="none" rtlCol="0">
            <a:spAutoFit/>
          </a:bodyPr>
          <a:lstStyle/>
          <a:p>
            <a:br>
              <a:rPr lang="en-AU" dirty="0"/>
            </a:br>
            <a:r>
              <a:rPr lang="en-AU" sz="1200" dirty="0"/>
              <a:t>Fig 2. </a:t>
            </a:r>
            <a:endParaRPr lang="en-AU" dirty="0"/>
          </a:p>
        </p:txBody>
      </p:sp>
      <p:sp>
        <p:nvSpPr>
          <p:cNvPr id="44" name="TextBox 43">
            <a:extLst>
              <a:ext uri="{FF2B5EF4-FFF2-40B4-BE49-F238E27FC236}">
                <a16:creationId xmlns:a16="http://schemas.microsoft.com/office/drawing/2014/main" id="{E15EB4F3-8612-00B0-7192-8CD117BC4C0F}"/>
              </a:ext>
            </a:extLst>
          </p:cNvPr>
          <p:cNvSpPr txBox="1"/>
          <p:nvPr/>
        </p:nvSpPr>
        <p:spPr>
          <a:xfrm>
            <a:off x="5748036" y="3734127"/>
            <a:ext cx="1847429" cy="276999"/>
          </a:xfrm>
          <a:prstGeom prst="rect">
            <a:avLst/>
          </a:prstGeom>
          <a:noFill/>
        </p:spPr>
        <p:txBody>
          <a:bodyPr wrap="square" rtlCol="0">
            <a:spAutoFit/>
          </a:bodyPr>
          <a:lstStyle/>
          <a:p>
            <a:r>
              <a:rPr lang="en-AU" sz="1200" dirty="0"/>
              <a:t>Fig 3. Pearson Correlations</a:t>
            </a:r>
            <a:endParaRPr lang="en-AU" dirty="0"/>
          </a:p>
        </p:txBody>
      </p:sp>
      <p:pic>
        <p:nvPicPr>
          <p:cNvPr id="7" name="Picture 6" descr="A picture containing text, screenshot, diagram&#10;&#10;Description automatically generated">
            <a:extLst>
              <a:ext uri="{FF2B5EF4-FFF2-40B4-BE49-F238E27FC236}">
                <a16:creationId xmlns:a16="http://schemas.microsoft.com/office/drawing/2014/main" id="{6F8AC1A8-E7B3-F49F-D5E4-7933B3BBE999}"/>
              </a:ext>
            </a:extLst>
          </p:cNvPr>
          <p:cNvPicPr>
            <a:picLocks noChangeAspect="1"/>
          </p:cNvPicPr>
          <p:nvPr/>
        </p:nvPicPr>
        <p:blipFill rotWithShape="1">
          <a:blip r:embed="rId6">
            <a:extLst>
              <a:ext uri="{28A0092B-C50C-407E-A947-70E740481C1C}">
                <a14:useLocalDpi xmlns:a14="http://schemas.microsoft.com/office/drawing/2010/main" val="0"/>
              </a:ext>
            </a:extLst>
          </a:blip>
          <a:srcRect l="1959" t="6985" r="9525" b="29734"/>
          <a:stretch/>
        </p:blipFill>
        <p:spPr>
          <a:xfrm>
            <a:off x="5290474" y="3973271"/>
            <a:ext cx="6901526" cy="2631469"/>
          </a:xfrm>
          <a:prstGeom prst="rect">
            <a:avLst/>
          </a:prstGeom>
        </p:spPr>
      </p:pic>
    </p:spTree>
    <p:extLst>
      <p:ext uri="{BB962C8B-B14F-4D97-AF65-F5344CB8AC3E}">
        <p14:creationId xmlns:p14="http://schemas.microsoft.com/office/powerpoint/2010/main" val="34454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86" y="389594"/>
            <a:ext cx="10515600" cy="1325563"/>
          </a:xfrm>
        </p:spPr>
        <p:txBody>
          <a:bodyPr/>
          <a:lstStyle/>
          <a:p>
            <a:r>
              <a:rPr lang="en-US" altLang="zh-CN" b="1" u="sng" dirty="0"/>
              <a:t>Health Level vs Life Expectancy</a:t>
            </a:r>
            <a:endParaRPr lang="en-US" b="1" u="sng" dirty="0"/>
          </a:p>
        </p:txBody>
      </p:sp>
      <p:sp>
        <p:nvSpPr>
          <p:cNvPr id="5" name="Text Placeholder 4"/>
          <p:cNvSpPr>
            <a:spLocks noGrp="1"/>
          </p:cNvSpPr>
          <p:nvPr>
            <p:ph type="body" sz="quarter" idx="3"/>
          </p:nvPr>
        </p:nvSpPr>
        <p:spPr>
          <a:xfrm>
            <a:off x="8499017" y="2293887"/>
            <a:ext cx="3095770" cy="1147190"/>
          </a:xfrm>
        </p:spPr>
        <p:txBody>
          <a:bodyPr>
            <a:normAutofit fontScale="25000" lnSpcReduction="20000"/>
          </a:bodyPr>
          <a:lstStyle/>
          <a:p>
            <a:r>
              <a:rPr lang="en-US" sz="4800" dirty="0"/>
              <a:t>Insights</a:t>
            </a:r>
          </a:p>
          <a:p>
            <a:pPr marL="285750" indent="-285750">
              <a:buFontTx/>
              <a:buChar char="-"/>
            </a:pPr>
            <a:r>
              <a:rPr lang="en-US" sz="4800" dirty="0"/>
              <a:t>Pick up 3 countries from the Top 10  life expectancy</a:t>
            </a:r>
          </a:p>
          <a:p>
            <a:pPr marL="285750" indent="-285750">
              <a:buFontTx/>
              <a:buChar char="-"/>
            </a:pPr>
            <a:r>
              <a:rPr lang="en-US" sz="4800" dirty="0"/>
              <a:t>Pick up 3 countries from Bottom 10 Life expectancy</a:t>
            </a:r>
          </a:p>
          <a:p>
            <a:pPr marL="285750" indent="-285750">
              <a:buFontTx/>
              <a:buChar char="-"/>
            </a:pPr>
            <a:r>
              <a:rPr lang="en-US" sz="4800" dirty="0"/>
              <a:t>The line</a:t>
            </a:r>
            <a:r>
              <a:rPr lang="en-US" altLang="zh-CN" sz="4800" dirty="0"/>
              <a:t>ar relationship shows weaker in lower life expectancy country</a:t>
            </a:r>
            <a:endParaRPr lang="en-US" sz="4800" dirty="0"/>
          </a:p>
          <a:p>
            <a:endParaRPr lang="en-US" dirty="0"/>
          </a:p>
        </p:txBody>
      </p:sp>
      <p:pic>
        <p:nvPicPr>
          <p:cNvPr id="23" name="Picture 22">
            <a:extLst>
              <a:ext uri="{FF2B5EF4-FFF2-40B4-BE49-F238E27FC236}">
                <a16:creationId xmlns:a16="http://schemas.microsoft.com/office/drawing/2014/main" id="{72CA622C-B43B-33B4-50D0-C77D1CB15E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676" y="2030189"/>
            <a:ext cx="2743199" cy="1371600"/>
          </a:xfrm>
          <a:prstGeom prst="rect">
            <a:avLst/>
          </a:prstGeom>
        </p:spPr>
      </p:pic>
      <p:sp>
        <p:nvSpPr>
          <p:cNvPr id="24" name="TextBox 23">
            <a:extLst>
              <a:ext uri="{FF2B5EF4-FFF2-40B4-BE49-F238E27FC236}">
                <a16:creationId xmlns:a16="http://schemas.microsoft.com/office/drawing/2014/main" id="{AA66A809-6A76-4305-B9C0-D56CA3F09131}"/>
              </a:ext>
            </a:extLst>
          </p:cNvPr>
          <p:cNvSpPr txBox="1"/>
          <p:nvPr/>
        </p:nvSpPr>
        <p:spPr>
          <a:xfrm>
            <a:off x="422786" y="3953918"/>
            <a:ext cx="5571613" cy="369332"/>
          </a:xfrm>
          <a:prstGeom prst="rect">
            <a:avLst/>
          </a:prstGeom>
          <a:noFill/>
        </p:spPr>
        <p:txBody>
          <a:bodyPr wrap="square" rtlCol="0">
            <a:spAutoFit/>
          </a:bodyPr>
          <a:lstStyle/>
          <a:p>
            <a:r>
              <a:rPr lang="en-US" dirty="0"/>
              <a:t>- Côte d‘Ivoire, Chat, Central African Republic</a:t>
            </a:r>
          </a:p>
        </p:txBody>
      </p:sp>
      <p:sp>
        <p:nvSpPr>
          <p:cNvPr id="25" name="TextBox 24">
            <a:extLst>
              <a:ext uri="{FF2B5EF4-FFF2-40B4-BE49-F238E27FC236}">
                <a16:creationId xmlns:a16="http://schemas.microsoft.com/office/drawing/2014/main" id="{5A5281D1-378E-95A9-923B-8E4B1581F62B}"/>
              </a:ext>
            </a:extLst>
          </p:cNvPr>
          <p:cNvSpPr txBox="1"/>
          <p:nvPr/>
        </p:nvSpPr>
        <p:spPr>
          <a:xfrm>
            <a:off x="548609" y="1758716"/>
            <a:ext cx="3293718" cy="369332"/>
          </a:xfrm>
          <a:prstGeom prst="rect">
            <a:avLst/>
          </a:prstGeom>
          <a:noFill/>
        </p:spPr>
        <p:txBody>
          <a:bodyPr wrap="square" rtlCol="0">
            <a:spAutoFit/>
          </a:bodyPr>
          <a:lstStyle/>
          <a:p>
            <a:r>
              <a:rPr lang="en-US" dirty="0"/>
              <a:t>- Japan, Australia, Switzerland</a:t>
            </a:r>
          </a:p>
        </p:txBody>
      </p:sp>
      <p:pic>
        <p:nvPicPr>
          <p:cNvPr id="3073" name="Content Placeholder 3072">
            <a:extLst>
              <a:ext uri="{FF2B5EF4-FFF2-40B4-BE49-F238E27FC236}">
                <a16:creationId xmlns:a16="http://schemas.microsoft.com/office/drawing/2014/main" id="{DC0A9A38-DCB8-1535-0293-9198DE30D64E}"/>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22787" y="4376981"/>
            <a:ext cx="2743200" cy="1371600"/>
          </a:xfrm>
        </p:spPr>
      </p:pic>
      <p:sp>
        <p:nvSpPr>
          <p:cNvPr id="3075" name="Arrow: Down 3074">
            <a:extLst>
              <a:ext uri="{FF2B5EF4-FFF2-40B4-BE49-F238E27FC236}">
                <a16:creationId xmlns:a16="http://schemas.microsoft.com/office/drawing/2014/main" id="{408F128C-D58E-CA7E-EE93-F8F98DAEEEA8}"/>
              </a:ext>
            </a:extLst>
          </p:cNvPr>
          <p:cNvSpPr/>
          <p:nvPr/>
        </p:nvSpPr>
        <p:spPr>
          <a:xfrm>
            <a:off x="9638939" y="3353825"/>
            <a:ext cx="609600" cy="6018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TextBox 3075">
            <a:extLst>
              <a:ext uri="{FF2B5EF4-FFF2-40B4-BE49-F238E27FC236}">
                <a16:creationId xmlns:a16="http://schemas.microsoft.com/office/drawing/2014/main" id="{FA3740DA-2612-625E-A18D-A2C1D02E18CE}"/>
              </a:ext>
            </a:extLst>
          </p:cNvPr>
          <p:cNvSpPr txBox="1"/>
          <p:nvPr/>
        </p:nvSpPr>
        <p:spPr>
          <a:xfrm>
            <a:off x="8170886" y="4061522"/>
            <a:ext cx="3828918" cy="1908215"/>
          </a:xfrm>
          <a:prstGeom prst="rect">
            <a:avLst/>
          </a:prstGeom>
          <a:noFill/>
        </p:spPr>
        <p:txBody>
          <a:bodyPr wrap="square" rtlCol="0">
            <a:spAutoFit/>
          </a:bodyPr>
          <a:lstStyle/>
          <a:p>
            <a:pPr algn="l"/>
            <a:r>
              <a:rPr lang="en-US" sz="1000" b="0" i="0" dirty="0">
                <a:solidFill>
                  <a:srgbClr val="374151"/>
                </a:solidFill>
                <a:effectLst/>
                <a:latin typeface="Söhne"/>
              </a:rPr>
              <a:t>Top 10 </a:t>
            </a:r>
            <a:endParaRPr lang="en-US" sz="1000" dirty="0">
              <a:solidFill>
                <a:srgbClr val="374151"/>
              </a:solidFill>
              <a:latin typeface="Söhne"/>
            </a:endParaRPr>
          </a:p>
          <a:p>
            <a:pPr algn="l"/>
            <a:r>
              <a:rPr lang="en-US" sz="1000" b="0" i="0" dirty="0">
                <a:solidFill>
                  <a:srgbClr val="374151"/>
                </a:solidFill>
                <a:effectLst/>
                <a:latin typeface="Söhne"/>
              </a:rPr>
              <a:t>has consistently ranked among the countries with the highest life expectancy. Factors contributing to its longevity include a healthy diet, access to quality healthcare, active lifestyle, and strong social support systems.</a:t>
            </a:r>
          </a:p>
          <a:p>
            <a:pPr algn="l"/>
            <a:r>
              <a:rPr lang="en-US" sz="1000" dirty="0">
                <a:solidFill>
                  <a:srgbClr val="374151"/>
                </a:solidFill>
                <a:latin typeface="Söhne"/>
              </a:rPr>
              <a:t>Bottom 10</a:t>
            </a:r>
          </a:p>
          <a:p>
            <a:pPr algn="l"/>
            <a:r>
              <a:rPr lang="en-US" sz="1000" b="0" i="0" dirty="0">
                <a:solidFill>
                  <a:srgbClr val="374151"/>
                </a:solidFill>
                <a:effectLst/>
                <a:latin typeface="Söhne"/>
              </a:rPr>
              <a:t>Several countries in sub-Saharan Africa have lower life expectancies compared to other regions. Factors contributing to this include a high burden of infectious diseases, limited access to healthcare, poverty, malnutrition, inadequate sanitation, and political instability.</a:t>
            </a:r>
          </a:p>
          <a:p>
            <a:pPr algn="l"/>
            <a:endParaRPr lang="en-US" b="0" i="0" dirty="0">
              <a:solidFill>
                <a:srgbClr val="374151"/>
              </a:solidFill>
              <a:effectLst/>
              <a:latin typeface="Söhne"/>
            </a:endParaRPr>
          </a:p>
        </p:txBody>
      </p:sp>
      <p:pic>
        <p:nvPicPr>
          <p:cNvPr id="3078" name="Picture 3077">
            <a:extLst>
              <a:ext uri="{FF2B5EF4-FFF2-40B4-BE49-F238E27FC236}">
                <a16:creationId xmlns:a16="http://schemas.microsoft.com/office/drawing/2014/main" id="{5E9B9C38-3D7F-4955-7AC9-35D5172346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5046" y="0"/>
            <a:ext cx="2756954" cy="2067716"/>
          </a:xfrm>
          <a:prstGeom prst="rect">
            <a:avLst/>
          </a:prstGeom>
        </p:spPr>
      </p:pic>
      <p:sp>
        <p:nvSpPr>
          <p:cNvPr id="3079" name="TextBox 3078">
            <a:extLst>
              <a:ext uri="{FF2B5EF4-FFF2-40B4-BE49-F238E27FC236}">
                <a16:creationId xmlns:a16="http://schemas.microsoft.com/office/drawing/2014/main" id="{40EE33EA-72C1-F50B-C352-90D34C62EA9B}"/>
              </a:ext>
            </a:extLst>
          </p:cNvPr>
          <p:cNvSpPr txBox="1"/>
          <p:nvPr/>
        </p:nvSpPr>
        <p:spPr>
          <a:xfrm>
            <a:off x="422787" y="1445342"/>
            <a:ext cx="1789471" cy="369332"/>
          </a:xfrm>
          <a:prstGeom prst="rect">
            <a:avLst/>
          </a:prstGeom>
          <a:noFill/>
        </p:spPr>
        <p:txBody>
          <a:bodyPr wrap="square" rtlCol="0">
            <a:spAutoFit/>
          </a:bodyPr>
          <a:lstStyle/>
          <a:p>
            <a:r>
              <a:rPr lang="en-US" dirty="0"/>
              <a:t>Region/Country</a:t>
            </a:r>
          </a:p>
        </p:txBody>
      </p:sp>
      <p:pic>
        <p:nvPicPr>
          <p:cNvPr id="4" name="Picture 3">
            <a:extLst>
              <a:ext uri="{FF2B5EF4-FFF2-40B4-BE49-F238E27FC236}">
                <a16:creationId xmlns:a16="http://schemas.microsoft.com/office/drawing/2014/main" id="{8297438D-A92D-648E-9355-DE2C02854D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2474" y="2009180"/>
            <a:ext cx="2743200" cy="1371600"/>
          </a:xfrm>
          <a:prstGeom prst="rect">
            <a:avLst/>
          </a:prstGeom>
        </p:spPr>
      </p:pic>
      <p:pic>
        <p:nvPicPr>
          <p:cNvPr id="7" name="Picture 6">
            <a:extLst>
              <a:ext uri="{FF2B5EF4-FFF2-40B4-BE49-F238E27FC236}">
                <a16:creationId xmlns:a16="http://schemas.microsoft.com/office/drawing/2014/main" id="{19001E22-7416-A3BD-A04B-44AA9CF3E6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8470" y="2030189"/>
            <a:ext cx="2743200" cy="1371600"/>
          </a:xfrm>
          <a:prstGeom prst="rect">
            <a:avLst/>
          </a:prstGeom>
        </p:spPr>
      </p:pic>
      <p:pic>
        <p:nvPicPr>
          <p:cNvPr id="11" name="Picture 10">
            <a:extLst>
              <a:ext uri="{FF2B5EF4-FFF2-40B4-BE49-F238E27FC236}">
                <a16:creationId xmlns:a16="http://schemas.microsoft.com/office/drawing/2014/main" id="{466DFF84-719F-90AB-76E0-18CB01B1BA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1044" y="4376981"/>
            <a:ext cx="2743200" cy="1371600"/>
          </a:xfrm>
          <a:prstGeom prst="rect">
            <a:avLst/>
          </a:prstGeom>
        </p:spPr>
      </p:pic>
      <p:pic>
        <p:nvPicPr>
          <p:cNvPr id="13" name="Picture 12">
            <a:extLst>
              <a:ext uri="{FF2B5EF4-FFF2-40B4-BE49-F238E27FC236}">
                <a16:creationId xmlns:a16="http://schemas.microsoft.com/office/drawing/2014/main" id="{99C0698C-BF95-AFEE-C6FF-B4DC052C66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2474" y="4376981"/>
            <a:ext cx="2743200" cy="1371600"/>
          </a:xfrm>
          <a:prstGeom prst="rect">
            <a:avLst/>
          </a:prstGeom>
        </p:spPr>
      </p:pic>
    </p:spTree>
    <p:extLst>
      <p:ext uri="{BB962C8B-B14F-4D97-AF65-F5344CB8AC3E}">
        <p14:creationId xmlns:p14="http://schemas.microsoft.com/office/powerpoint/2010/main" val="323346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9378C-2315-6417-9B3B-C840C6A4AC50}"/>
              </a:ext>
            </a:extLst>
          </p:cNvPr>
          <p:cNvSpPr>
            <a:spLocks noGrp="1"/>
          </p:cNvSpPr>
          <p:nvPr>
            <p:ph type="title"/>
          </p:nvPr>
        </p:nvSpPr>
        <p:spPr/>
        <p:txBody>
          <a:bodyPr/>
          <a:lstStyle/>
          <a:p>
            <a:r>
              <a:rPr lang="en-US" altLang="zh-CN" b="1" dirty="0"/>
              <a:t>Health level vs Life Expectancy</a:t>
            </a:r>
            <a:endParaRPr lang="en-US" dirty="0"/>
          </a:p>
        </p:txBody>
      </p:sp>
      <p:sp>
        <p:nvSpPr>
          <p:cNvPr id="3" name="Text Placeholder 2">
            <a:extLst>
              <a:ext uri="{FF2B5EF4-FFF2-40B4-BE49-F238E27FC236}">
                <a16:creationId xmlns:a16="http://schemas.microsoft.com/office/drawing/2014/main" id="{7E627A76-2537-AD88-7E35-06A068B953A6}"/>
              </a:ext>
            </a:extLst>
          </p:cNvPr>
          <p:cNvSpPr>
            <a:spLocks noGrp="1"/>
          </p:cNvSpPr>
          <p:nvPr>
            <p:ph type="body" idx="1"/>
          </p:nvPr>
        </p:nvSpPr>
        <p:spPr>
          <a:xfrm>
            <a:off x="836612" y="2130472"/>
            <a:ext cx="8759672" cy="796873"/>
          </a:xfrm>
        </p:spPr>
        <p:txBody>
          <a:bodyPr>
            <a:normAutofit/>
          </a:bodyPr>
          <a:lstStyle/>
          <a:p>
            <a:r>
              <a:rPr lang="en-US" sz="2400" dirty="0"/>
              <a:t>- Average age of Top 10 and Bottom 10 countries : 2000’s</a:t>
            </a:r>
            <a:r>
              <a:rPr lang="zh-CN" altLang="en-US" sz="2400" dirty="0"/>
              <a:t>，</a:t>
            </a:r>
            <a:r>
              <a:rPr lang="en-US" altLang="zh-CN" sz="2400" dirty="0"/>
              <a:t>2004</a:t>
            </a:r>
            <a:r>
              <a:rPr lang="en-US" altLang="zh-CN" dirty="0"/>
              <a:t>’s,</a:t>
            </a:r>
            <a:r>
              <a:rPr lang="zh-CN" altLang="en-US" dirty="0"/>
              <a:t> </a:t>
            </a:r>
            <a:r>
              <a:rPr lang="en-US" altLang="zh-CN" dirty="0"/>
              <a:t>2008’s,</a:t>
            </a:r>
            <a:r>
              <a:rPr lang="en-US" sz="2400" dirty="0"/>
              <a:t> 2015’s</a:t>
            </a:r>
          </a:p>
          <a:p>
            <a:endParaRPr lang="en-US" dirty="0"/>
          </a:p>
        </p:txBody>
      </p:sp>
      <p:pic>
        <p:nvPicPr>
          <p:cNvPr id="10" name="Content Placeholder 9">
            <a:extLst>
              <a:ext uri="{FF2B5EF4-FFF2-40B4-BE49-F238E27FC236}">
                <a16:creationId xmlns:a16="http://schemas.microsoft.com/office/drawing/2014/main" id="{92B3D0B9-BCCA-5ABC-FA79-8C359E84BB3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3275386" y="2385137"/>
            <a:ext cx="2678476" cy="2678476"/>
          </a:xfrm>
        </p:spPr>
      </p:pic>
      <p:pic>
        <p:nvPicPr>
          <p:cNvPr id="12" name="Content Placeholder 11">
            <a:extLst>
              <a:ext uri="{FF2B5EF4-FFF2-40B4-BE49-F238E27FC236}">
                <a16:creationId xmlns:a16="http://schemas.microsoft.com/office/drawing/2014/main" id="{087596C4-355A-6EFE-6CCA-1F8E40CC4730}"/>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5790408" y="2385137"/>
            <a:ext cx="2678476" cy="2678476"/>
          </a:xfrm>
        </p:spPr>
      </p:pic>
      <p:pic>
        <p:nvPicPr>
          <p:cNvPr id="7" name="Picture 6">
            <a:extLst>
              <a:ext uri="{FF2B5EF4-FFF2-40B4-BE49-F238E27FC236}">
                <a16:creationId xmlns:a16="http://schemas.microsoft.com/office/drawing/2014/main" id="{F9DD00FB-FA0C-ED6E-067E-A133E7BAB5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186" y="2385137"/>
            <a:ext cx="2678476" cy="2678476"/>
          </a:xfrm>
          <a:prstGeom prst="rect">
            <a:avLst/>
          </a:prstGeom>
        </p:spPr>
      </p:pic>
      <p:pic>
        <p:nvPicPr>
          <p:cNvPr id="8" name="Picture 7">
            <a:extLst>
              <a:ext uri="{FF2B5EF4-FFF2-40B4-BE49-F238E27FC236}">
                <a16:creationId xmlns:a16="http://schemas.microsoft.com/office/drawing/2014/main" id="{9F5595FF-5877-3BD6-1270-C9C469AE3E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3608" y="2385137"/>
            <a:ext cx="2678476" cy="2678476"/>
          </a:xfrm>
          <a:prstGeom prst="rect">
            <a:avLst/>
          </a:prstGeom>
        </p:spPr>
      </p:pic>
      <p:sp>
        <p:nvSpPr>
          <p:cNvPr id="13" name="TextBox 12">
            <a:extLst>
              <a:ext uri="{FF2B5EF4-FFF2-40B4-BE49-F238E27FC236}">
                <a16:creationId xmlns:a16="http://schemas.microsoft.com/office/drawing/2014/main" id="{9386F3A4-1D1D-506B-A127-F1AD5375FAC4}"/>
              </a:ext>
            </a:extLst>
          </p:cNvPr>
          <p:cNvSpPr txBox="1"/>
          <p:nvPr/>
        </p:nvSpPr>
        <p:spPr>
          <a:xfrm>
            <a:off x="727587" y="4945626"/>
            <a:ext cx="9802761" cy="1908215"/>
          </a:xfrm>
          <a:prstGeom prst="rect">
            <a:avLst/>
          </a:prstGeom>
          <a:noFill/>
        </p:spPr>
        <p:txBody>
          <a:bodyPr wrap="square" rtlCol="0">
            <a:spAutoFit/>
          </a:bodyPr>
          <a:lstStyle/>
          <a:p>
            <a:pPr algn="l"/>
            <a:r>
              <a:rPr lang="en-US" sz="1000" b="0" i="0" dirty="0">
                <a:solidFill>
                  <a:srgbClr val="374151"/>
                </a:solidFill>
                <a:effectLst/>
                <a:latin typeface="Söhne"/>
              </a:rPr>
              <a:t>Developed Countries:</a:t>
            </a:r>
          </a:p>
          <a:p>
            <a:pPr algn="l">
              <a:buFont typeface="+mj-lt"/>
              <a:buAutoNum type="arabicPeriod"/>
            </a:pPr>
            <a:r>
              <a:rPr lang="en-US" sz="1000" b="0" i="0" dirty="0">
                <a:solidFill>
                  <a:srgbClr val="374151"/>
                </a:solidFill>
                <a:effectLst/>
                <a:latin typeface="Söhne"/>
              </a:rPr>
              <a:t>Life Expectancy in Developed Countries in 2000: In 2000, the average life expectancy in developed countries was approximately 76.3 years for both sexes combined. For males, it was around 73.9 years, while for females, it was approximately 78.7 years.</a:t>
            </a:r>
          </a:p>
          <a:p>
            <a:pPr algn="l">
              <a:buFont typeface="+mj-lt"/>
              <a:buAutoNum type="arabicPeriod"/>
            </a:pPr>
            <a:r>
              <a:rPr lang="en-US" sz="1000" b="0" i="0" dirty="0">
                <a:solidFill>
                  <a:srgbClr val="374151"/>
                </a:solidFill>
                <a:effectLst/>
                <a:latin typeface="Söhne"/>
              </a:rPr>
              <a:t>Life Expectancy in Developed Countries in 2004: By 2004, the average life expectancy in developed countries had increased to around 77.9 years for both sexes combined. For males, it was approximately 75.4 years, and for females, it was around 80.4 years.</a:t>
            </a:r>
          </a:p>
          <a:p>
            <a:pPr algn="l"/>
            <a:r>
              <a:rPr lang="en-US" sz="1000" b="0" i="0" dirty="0">
                <a:solidFill>
                  <a:srgbClr val="374151"/>
                </a:solidFill>
                <a:effectLst/>
                <a:latin typeface="Söhne"/>
              </a:rPr>
              <a:t>Developing Countries:</a:t>
            </a:r>
          </a:p>
          <a:p>
            <a:pPr algn="l">
              <a:buFont typeface="+mj-lt"/>
              <a:buAutoNum type="arabicPeriod"/>
            </a:pPr>
            <a:r>
              <a:rPr lang="en-US" sz="1000" b="0" i="0" dirty="0">
                <a:solidFill>
                  <a:srgbClr val="374151"/>
                </a:solidFill>
                <a:effectLst/>
                <a:latin typeface="Söhne"/>
              </a:rPr>
              <a:t>Life Expectancy in Developing Countries in 2000: In 2000, the average life expectancy in developing countries was approximately 65.3 years for both sexes combined. For males, it was around 63.5 years, while for females, it was approximately 67.2 years.</a:t>
            </a:r>
          </a:p>
          <a:p>
            <a:pPr algn="l">
              <a:buFont typeface="+mj-lt"/>
              <a:buAutoNum type="arabicPeriod"/>
            </a:pPr>
            <a:r>
              <a:rPr lang="en-US" sz="1000" b="0" i="0" dirty="0">
                <a:solidFill>
                  <a:srgbClr val="374151"/>
                </a:solidFill>
                <a:effectLst/>
                <a:latin typeface="Söhne"/>
              </a:rPr>
              <a:t>Life Expectancy in Developing Countries in 2004: By 2004, the average life expectancy in developing countries had increased to around 66.5 years for both sexes combined. For males, it was approximately 64.8 years, and for females, it was around 68.3 years.</a:t>
            </a:r>
          </a:p>
          <a:p>
            <a:endParaRPr lang="en-US" dirty="0"/>
          </a:p>
        </p:txBody>
      </p:sp>
      <p:sp>
        <p:nvSpPr>
          <p:cNvPr id="14" name="TextBox 13">
            <a:extLst>
              <a:ext uri="{FF2B5EF4-FFF2-40B4-BE49-F238E27FC236}">
                <a16:creationId xmlns:a16="http://schemas.microsoft.com/office/drawing/2014/main" id="{DCA48F95-1164-1EC5-A737-53A47C194218}"/>
              </a:ext>
            </a:extLst>
          </p:cNvPr>
          <p:cNvSpPr txBox="1"/>
          <p:nvPr/>
        </p:nvSpPr>
        <p:spPr>
          <a:xfrm>
            <a:off x="953729" y="1307690"/>
            <a:ext cx="1415845" cy="382998"/>
          </a:xfrm>
          <a:prstGeom prst="rect">
            <a:avLst/>
          </a:prstGeom>
          <a:noFill/>
        </p:spPr>
        <p:txBody>
          <a:bodyPr wrap="square" rtlCol="0">
            <a:spAutoFit/>
          </a:bodyPr>
          <a:lstStyle/>
          <a:p>
            <a:r>
              <a:rPr lang="en-US" dirty="0"/>
              <a:t>Time</a:t>
            </a:r>
          </a:p>
        </p:txBody>
      </p:sp>
    </p:spTree>
    <p:extLst>
      <p:ext uri="{BB962C8B-B14F-4D97-AF65-F5344CB8AC3E}">
        <p14:creationId xmlns:p14="http://schemas.microsoft.com/office/powerpoint/2010/main" val="397505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BA28C58-F6AD-EFC0-0BA6-694B0A31F9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9711" y="3654611"/>
            <a:ext cx="5584252" cy="2792126"/>
          </a:xfrm>
        </p:spPr>
      </p:pic>
      <p:pic>
        <p:nvPicPr>
          <p:cNvPr id="8" name="Picture 7">
            <a:extLst>
              <a:ext uri="{FF2B5EF4-FFF2-40B4-BE49-F238E27FC236}">
                <a16:creationId xmlns:a16="http://schemas.microsoft.com/office/drawing/2014/main" id="{02A8160A-CA03-885F-76B3-4E5EE903E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592" y="1142995"/>
            <a:ext cx="4572010" cy="2286005"/>
          </a:xfrm>
          <a:prstGeom prst="rect">
            <a:avLst/>
          </a:prstGeom>
        </p:spPr>
      </p:pic>
      <p:sp>
        <p:nvSpPr>
          <p:cNvPr id="10" name="TextBox 9">
            <a:extLst>
              <a:ext uri="{FF2B5EF4-FFF2-40B4-BE49-F238E27FC236}">
                <a16:creationId xmlns:a16="http://schemas.microsoft.com/office/drawing/2014/main" id="{CE105BE2-16E0-612D-0248-9C5BC2CA24AD}"/>
              </a:ext>
            </a:extLst>
          </p:cNvPr>
          <p:cNvSpPr txBox="1"/>
          <p:nvPr/>
        </p:nvSpPr>
        <p:spPr>
          <a:xfrm>
            <a:off x="466907" y="460122"/>
            <a:ext cx="7811855" cy="769441"/>
          </a:xfrm>
          <a:prstGeom prst="rect">
            <a:avLst/>
          </a:prstGeom>
          <a:noFill/>
        </p:spPr>
        <p:txBody>
          <a:bodyPr wrap="square">
            <a:spAutoFit/>
          </a:bodyPr>
          <a:lstStyle/>
          <a:p>
            <a:r>
              <a:rPr lang="en-US" altLang="zh-CN" sz="4400" b="1" dirty="0"/>
              <a:t>Health level vs Life Expectancy</a:t>
            </a:r>
            <a:endParaRPr lang="en-US" sz="4400" dirty="0"/>
          </a:p>
        </p:txBody>
      </p:sp>
      <p:sp>
        <p:nvSpPr>
          <p:cNvPr id="11" name="TextBox 10">
            <a:extLst>
              <a:ext uri="{FF2B5EF4-FFF2-40B4-BE49-F238E27FC236}">
                <a16:creationId xmlns:a16="http://schemas.microsoft.com/office/drawing/2014/main" id="{BC2306DE-1559-1C74-77A2-F03DE9FB6828}"/>
              </a:ext>
            </a:extLst>
          </p:cNvPr>
          <p:cNvSpPr txBox="1"/>
          <p:nvPr/>
        </p:nvSpPr>
        <p:spPr>
          <a:xfrm>
            <a:off x="589684" y="1229563"/>
            <a:ext cx="4410638" cy="369332"/>
          </a:xfrm>
          <a:prstGeom prst="rect">
            <a:avLst/>
          </a:prstGeom>
          <a:noFill/>
        </p:spPr>
        <p:txBody>
          <a:bodyPr wrap="square" rtlCol="0">
            <a:spAutoFit/>
          </a:bodyPr>
          <a:lstStyle/>
          <a:p>
            <a:r>
              <a:rPr lang="en-US" dirty="0"/>
              <a:t>Developed country vs developing country</a:t>
            </a:r>
          </a:p>
        </p:txBody>
      </p:sp>
      <p:sp>
        <p:nvSpPr>
          <p:cNvPr id="12" name="TextBox 11">
            <a:extLst>
              <a:ext uri="{FF2B5EF4-FFF2-40B4-BE49-F238E27FC236}">
                <a16:creationId xmlns:a16="http://schemas.microsoft.com/office/drawing/2014/main" id="{F045C01F-D765-D1E6-3B5A-DB12371A6324}"/>
              </a:ext>
            </a:extLst>
          </p:cNvPr>
          <p:cNvSpPr txBox="1"/>
          <p:nvPr/>
        </p:nvSpPr>
        <p:spPr>
          <a:xfrm>
            <a:off x="589684" y="1692353"/>
            <a:ext cx="5270090" cy="1477328"/>
          </a:xfrm>
          <a:prstGeom prst="rect">
            <a:avLst/>
          </a:prstGeom>
          <a:noFill/>
        </p:spPr>
        <p:txBody>
          <a:bodyPr wrap="square" rtlCol="0">
            <a:spAutoFit/>
          </a:bodyPr>
          <a:lstStyle/>
          <a:p>
            <a:r>
              <a:rPr lang="en-US" b="0" i="0" dirty="0">
                <a:solidFill>
                  <a:srgbClr val="374151"/>
                </a:solidFill>
                <a:effectLst/>
                <a:latin typeface="Söhne"/>
              </a:rPr>
              <a:t>There is generally a difference in life expectancy between developing countries and developed countries. </a:t>
            </a:r>
          </a:p>
          <a:p>
            <a:r>
              <a:rPr lang="en-US" b="0" i="0" dirty="0">
                <a:solidFill>
                  <a:srgbClr val="374151"/>
                </a:solidFill>
                <a:effectLst/>
                <a:latin typeface="Söhne"/>
              </a:rPr>
              <a:t>Developed countries tend to have higher life expectancies compared to developing countries.</a:t>
            </a:r>
            <a:endParaRPr lang="en-US" dirty="0"/>
          </a:p>
        </p:txBody>
      </p:sp>
      <p:sp>
        <p:nvSpPr>
          <p:cNvPr id="17" name="Text Placeholder 3">
            <a:extLst>
              <a:ext uri="{FF2B5EF4-FFF2-40B4-BE49-F238E27FC236}">
                <a16:creationId xmlns:a16="http://schemas.microsoft.com/office/drawing/2014/main" id="{B8FEBB9F-205A-31A9-56B8-8CCB698F28B0}"/>
              </a:ext>
            </a:extLst>
          </p:cNvPr>
          <p:cNvSpPr>
            <a:spLocks noGrp="1"/>
          </p:cNvSpPr>
          <p:nvPr>
            <p:ph type="body" sz="half" idx="2"/>
          </p:nvPr>
        </p:nvSpPr>
        <p:spPr>
          <a:xfrm flipH="1">
            <a:off x="653719" y="3429000"/>
            <a:ext cx="5098570" cy="2381865"/>
          </a:xfrm>
        </p:spPr>
        <p:txBody>
          <a:bodyPr>
            <a:normAutofit fontScale="70000" lnSpcReduction="20000"/>
          </a:bodyPr>
          <a:lstStyle/>
          <a:p>
            <a:pPr algn="l">
              <a:lnSpc>
                <a:spcPct val="120000"/>
              </a:lnSpc>
            </a:pPr>
            <a:r>
              <a:rPr lang="en-US" sz="1700" b="1" i="0" dirty="0">
                <a:solidFill>
                  <a:srgbClr val="374151"/>
                </a:solidFill>
                <a:effectLst/>
              </a:rPr>
              <a:t>Reason:</a:t>
            </a:r>
          </a:p>
          <a:p>
            <a:pPr algn="l">
              <a:lnSpc>
                <a:spcPct val="120000"/>
              </a:lnSpc>
              <a:buFont typeface="+mj-lt"/>
              <a:buAutoNum type="arabicPeriod"/>
            </a:pPr>
            <a:r>
              <a:rPr lang="en-US" b="0" i="0" dirty="0">
                <a:solidFill>
                  <a:srgbClr val="374151"/>
                </a:solidFill>
                <a:effectLst/>
              </a:rPr>
              <a:t>Healthcare Systems: Developed countries often have more advanced healthcare systems, with better access to quality healthcare services</a:t>
            </a:r>
          </a:p>
          <a:p>
            <a:pPr algn="l">
              <a:lnSpc>
                <a:spcPct val="120000"/>
              </a:lnSpc>
              <a:buFont typeface="+mj-lt"/>
              <a:buAutoNum type="arabicPeriod"/>
            </a:pPr>
            <a:r>
              <a:rPr lang="en-US" b="0" i="0" dirty="0">
                <a:solidFill>
                  <a:srgbClr val="374151"/>
                </a:solidFill>
                <a:effectLst/>
              </a:rPr>
              <a:t>Nutrition and Food Security: Developed countries often have better food security and access to a varied and nutritious diet.</a:t>
            </a:r>
          </a:p>
          <a:p>
            <a:pPr algn="l">
              <a:lnSpc>
                <a:spcPct val="120000"/>
              </a:lnSpc>
              <a:buFont typeface="+mj-lt"/>
              <a:buAutoNum type="arabicPeriod"/>
            </a:pPr>
            <a:r>
              <a:rPr lang="en-US" b="0" i="0" dirty="0">
                <a:solidFill>
                  <a:srgbClr val="374151"/>
                </a:solidFill>
                <a:effectLst/>
              </a:rPr>
              <a:t>Disease Burden: Developing countries often face a higher burden of infectious diseases</a:t>
            </a:r>
          </a:p>
          <a:p>
            <a:pPr algn="l">
              <a:lnSpc>
                <a:spcPct val="120000"/>
              </a:lnSpc>
              <a:buFont typeface="+mj-lt"/>
              <a:buAutoNum type="arabicPeriod"/>
            </a:pPr>
            <a:r>
              <a:rPr lang="en-US" b="0" i="0" dirty="0">
                <a:solidFill>
                  <a:srgbClr val="374151"/>
                </a:solidFill>
                <a:effectLst/>
              </a:rPr>
              <a:t>Public Health Infrastructure: Developed countries typically have well-established public health systems that focus on disease prevention, health promotion, and surveillance.</a:t>
            </a:r>
            <a:endParaRPr lang="en-US" dirty="0"/>
          </a:p>
        </p:txBody>
      </p:sp>
    </p:spTree>
    <p:extLst>
      <p:ext uri="{BB962C8B-B14F-4D97-AF65-F5344CB8AC3E}">
        <p14:creationId xmlns:p14="http://schemas.microsoft.com/office/powerpoint/2010/main" val="318656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441D02D-6A9F-055D-4984-08519008F72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0398" t="15914" r="40250" b="12688"/>
          <a:stretch/>
        </p:blipFill>
        <p:spPr>
          <a:xfrm>
            <a:off x="7216877" y="1685925"/>
            <a:ext cx="3900217" cy="4374568"/>
          </a:xfrm>
        </p:spPr>
      </p:pic>
      <p:sp>
        <p:nvSpPr>
          <p:cNvPr id="5" name="Title 1">
            <a:extLst>
              <a:ext uri="{FF2B5EF4-FFF2-40B4-BE49-F238E27FC236}">
                <a16:creationId xmlns:a16="http://schemas.microsoft.com/office/drawing/2014/main" id="{76A30C00-0761-1A6E-A815-A5C479E5D2ED}"/>
              </a:ext>
            </a:extLst>
          </p:cNvPr>
          <p:cNvSpPr>
            <a:spLocks noGrp="1"/>
          </p:cNvSpPr>
          <p:nvPr>
            <p:ph type="title"/>
          </p:nvPr>
        </p:nvSpPr>
        <p:spPr>
          <a:xfrm>
            <a:off x="533400" y="1292942"/>
            <a:ext cx="3932237" cy="651387"/>
          </a:xfrm>
        </p:spPr>
        <p:txBody>
          <a:bodyPr>
            <a:normAutofit/>
          </a:bodyPr>
          <a:lstStyle/>
          <a:p>
            <a:r>
              <a:rPr lang="en-US" sz="2800" b="1" dirty="0"/>
              <a:t>Possible solution</a:t>
            </a:r>
          </a:p>
        </p:txBody>
      </p:sp>
      <p:sp>
        <p:nvSpPr>
          <p:cNvPr id="10" name="TextBox 9">
            <a:extLst>
              <a:ext uri="{FF2B5EF4-FFF2-40B4-BE49-F238E27FC236}">
                <a16:creationId xmlns:a16="http://schemas.microsoft.com/office/drawing/2014/main" id="{CC206444-C70A-99BB-4DBA-2A56D8B81970}"/>
              </a:ext>
            </a:extLst>
          </p:cNvPr>
          <p:cNvSpPr txBox="1"/>
          <p:nvPr/>
        </p:nvSpPr>
        <p:spPr>
          <a:xfrm>
            <a:off x="275302" y="554260"/>
            <a:ext cx="6941575" cy="769441"/>
          </a:xfrm>
          <a:prstGeom prst="rect">
            <a:avLst/>
          </a:prstGeom>
          <a:noFill/>
        </p:spPr>
        <p:txBody>
          <a:bodyPr wrap="square">
            <a:spAutoFit/>
          </a:bodyPr>
          <a:lstStyle/>
          <a:p>
            <a:r>
              <a:rPr kumimoji="0" lang="en-US" altLang="zh-CN" sz="4400" b="1" i="0" u="none" strike="noStrike" kern="1200" cap="none" spc="0" normalizeH="0" baseline="0" noProof="0" dirty="0">
                <a:ln>
                  <a:noFill/>
                </a:ln>
                <a:solidFill>
                  <a:prstClr val="black"/>
                </a:solidFill>
                <a:effectLst/>
                <a:uLnTx/>
                <a:uFillTx/>
                <a:latin typeface="Calibri Light" panose="020F0302020204030204"/>
                <a:ea typeface="等线 Light" panose="02010600030101010101" pitchFamily="2" charset="-122"/>
                <a:cs typeface="+mj-cs"/>
              </a:rPr>
              <a:t>Health level vs Life Expectancy</a:t>
            </a:r>
            <a:endParaRPr lang="en-US" dirty="0"/>
          </a:p>
        </p:txBody>
      </p:sp>
      <p:sp>
        <p:nvSpPr>
          <p:cNvPr id="11" name="TextBox 10">
            <a:extLst>
              <a:ext uri="{FF2B5EF4-FFF2-40B4-BE49-F238E27FC236}">
                <a16:creationId xmlns:a16="http://schemas.microsoft.com/office/drawing/2014/main" id="{9DEFA19A-C1CB-2CF5-407D-6B688AC9F7E3}"/>
              </a:ext>
            </a:extLst>
          </p:cNvPr>
          <p:cNvSpPr txBox="1"/>
          <p:nvPr/>
        </p:nvSpPr>
        <p:spPr>
          <a:xfrm>
            <a:off x="639992" y="1685925"/>
            <a:ext cx="5456008" cy="4462760"/>
          </a:xfrm>
          <a:prstGeom prst="rect">
            <a:avLst/>
          </a:prstGeom>
          <a:noFill/>
        </p:spPr>
        <p:txBody>
          <a:bodyPr wrap="square" rtlCol="0">
            <a:spAutoFit/>
          </a:bodyPr>
          <a:lstStyle/>
          <a:p>
            <a:pPr algn="l"/>
            <a:r>
              <a:rPr lang="en-US" b="1" i="0" dirty="0">
                <a:solidFill>
                  <a:srgbClr val="374151"/>
                </a:solidFill>
                <a:effectLst/>
                <a:latin typeface="Söhne"/>
              </a:rPr>
              <a:t>Some suggestions </a:t>
            </a:r>
          </a:p>
          <a:p>
            <a:pPr algn="l"/>
            <a:r>
              <a:rPr lang="en-US" sz="1400" b="0" i="0" dirty="0">
                <a:solidFill>
                  <a:srgbClr val="374151"/>
                </a:solidFill>
                <a:effectLst/>
                <a:latin typeface="Söhne"/>
              </a:rPr>
              <a:t>to enhance health services and contribute to longer life expectancy:</a:t>
            </a:r>
          </a:p>
          <a:p>
            <a:pPr algn="l">
              <a:buFont typeface="+mj-lt"/>
              <a:buAutoNum type="arabicPeriod"/>
            </a:pPr>
            <a:r>
              <a:rPr lang="en-US" sz="1400" b="0" i="0" dirty="0">
                <a:solidFill>
                  <a:srgbClr val="374151"/>
                </a:solidFill>
                <a:effectLst/>
                <a:latin typeface="Söhne"/>
              </a:rPr>
              <a:t>Universal Healthcare Coverage: Strive for universal healthcare coverage to ensure that everyone has access to essential healthcare services without financial hardship.</a:t>
            </a:r>
            <a:br>
              <a:rPr lang="en-US" sz="1400" b="0" i="0" dirty="0">
                <a:solidFill>
                  <a:srgbClr val="374151"/>
                </a:solidFill>
                <a:effectLst/>
                <a:latin typeface="Söhne"/>
              </a:rPr>
            </a:br>
            <a:endParaRPr lang="en-US" sz="1400" b="0" i="0" dirty="0">
              <a:solidFill>
                <a:srgbClr val="374151"/>
              </a:solidFill>
              <a:effectLst/>
              <a:latin typeface="Söhne"/>
            </a:endParaRPr>
          </a:p>
          <a:p>
            <a:pPr algn="l">
              <a:buFont typeface="+mj-lt"/>
              <a:buAutoNum type="arabicPeriod"/>
            </a:pPr>
            <a:r>
              <a:rPr lang="en-US" sz="1400" b="0" i="0" dirty="0">
                <a:solidFill>
                  <a:srgbClr val="374151"/>
                </a:solidFill>
                <a:effectLst/>
                <a:latin typeface="Söhne"/>
              </a:rPr>
              <a:t>Primary Healthcare: Strengthen primary healthcare systems by focusing on preventive care, early detection, and management of common illnesses.</a:t>
            </a:r>
            <a:br>
              <a:rPr lang="en-US" sz="1400" b="0" i="0" dirty="0">
                <a:solidFill>
                  <a:srgbClr val="374151"/>
                </a:solidFill>
                <a:effectLst/>
                <a:latin typeface="Söhne"/>
              </a:rPr>
            </a:br>
            <a:endParaRPr lang="en-US" sz="1400" b="0" i="0" dirty="0">
              <a:solidFill>
                <a:srgbClr val="374151"/>
              </a:solidFill>
              <a:effectLst/>
              <a:latin typeface="Söhne"/>
            </a:endParaRPr>
          </a:p>
          <a:p>
            <a:pPr algn="l">
              <a:buFont typeface="+mj-lt"/>
              <a:buAutoNum type="arabicPeriod"/>
            </a:pPr>
            <a:r>
              <a:rPr lang="en-US" sz="1400" b="0" i="0" dirty="0">
                <a:solidFill>
                  <a:srgbClr val="374151"/>
                </a:solidFill>
                <a:effectLst/>
                <a:latin typeface="Söhne"/>
              </a:rPr>
              <a:t>Disease Prevention and Health Promotion: Implement comprehensive public health initiatives aimed at disease prevention and health promotion. </a:t>
            </a:r>
            <a:br>
              <a:rPr lang="en-US" sz="1400" b="0" i="0" dirty="0">
                <a:solidFill>
                  <a:srgbClr val="374151"/>
                </a:solidFill>
                <a:effectLst/>
                <a:latin typeface="Söhne"/>
              </a:rPr>
            </a:br>
            <a:endParaRPr lang="en-US" sz="1400" b="0" i="0" dirty="0">
              <a:solidFill>
                <a:srgbClr val="374151"/>
              </a:solidFill>
              <a:effectLst/>
              <a:latin typeface="Söhne"/>
            </a:endParaRPr>
          </a:p>
          <a:p>
            <a:pPr algn="l">
              <a:buFont typeface="+mj-lt"/>
              <a:buAutoNum type="arabicPeriod"/>
            </a:pPr>
            <a:r>
              <a:rPr lang="en-US" sz="1400" b="0" i="0" dirty="0">
                <a:solidFill>
                  <a:srgbClr val="374151"/>
                </a:solidFill>
                <a:effectLst/>
                <a:latin typeface="Söhne"/>
              </a:rPr>
              <a:t>Accessible and Affordable Medicines: Ensure the availability and affordability of essential medicines, particularly for chronic diseases</a:t>
            </a:r>
            <a:br>
              <a:rPr lang="en-US" sz="1400" b="0" i="0" dirty="0">
                <a:solidFill>
                  <a:srgbClr val="374151"/>
                </a:solidFill>
                <a:effectLst/>
                <a:latin typeface="Söhne"/>
              </a:rPr>
            </a:br>
            <a:endParaRPr lang="en-US" sz="1400" b="0" i="0" dirty="0">
              <a:solidFill>
                <a:srgbClr val="374151"/>
              </a:solidFill>
              <a:effectLst/>
              <a:latin typeface="Söhne"/>
            </a:endParaRPr>
          </a:p>
          <a:p>
            <a:pPr algn="l">
              <a:buFont typeface="+mj-lt"/>
              <a:buAutoNum type="arabicPeriod"/>
            </a:pPr>
            <a:r>
              <a:rPr lang="en-US" sz="1400" b="0" i="0" dirty="0">
                <a:solidFill>
                  <a:srgbClr val="374151"/>
                </a:solidFill>
                <a:effectLst/>
                <a:latin typeface="Söhne"/>
              </a:rPr>
              <a:t>Health Information Systems: Establish robust health information systems to gather accurate and timely data on health indicators, disease patterns, and health service utilization.</a:t>
            </a:r>
          </a:p>
        </p:txBody>
      </p:sp>
    </p:spTree>
    <p:extLst>
      <p:ext uri="{BB962C8B-B14F-4D97-AF65-F5344CB8AC3E}">
        <p14:creationId xmlns:p14="http://schemas.microsoft.com/office/powerpoint/2010/main" val="371375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141aba3b8f8cb7f331be6546df69db50">
  <xsd:schema xmlns:xsd="http://www.w3.org/2001/XMLSchema" xmlns:xs="http://www.w3.org/2001/XMLSchema" xmlns:p="http://schemas.microsoft.com/office/2006/metadata/properties" targetNamespace="http://schemas.microsoft.com/office/2006/metadata/properties" ma:root="true" ma:fieldsID="f8e4ef66d87525153bd8907774ed28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C46F48-CB4B-464C-9299-A2C0B1BF6CEF}">
  <ds:schemaRefs>
    <ds:schemaRef ds:uri="http://schemas.microsoft.com/sharepoint/v3/contenttype/forms"/>
  </ds:schemaRefs>
</ds:datastoreItem>
</file>

<file path=customXml/itemProps2.xml><?xml version="1.0" encoding="utf-8"?>
<ds:datastoreItem xmlns:ds="http://schemas.openxmlformats.org/officeDocument/2006/customXml" ds:itemID="{33D7E995-E739-4C7F-99BF-187901CA0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4B4F121-6FDC-47A9-8795-2E2B2F2AE28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4039</Words>
  <Application>Microsoft Office PowerPoint</Application>
  <PresentationFormat>Widescreen</PresentationFormat>
  <Paragraphs>276</Paragraphs>
  <Slides>16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-apple-system</vt:lpstr>
      <vt:lpstr>Arial</vt:lpstr>
      <vt:lpstr>Calibri</vt:lpstr>
      <vt:lpstr>Calibri Light</vt:lpstr>
      <vt:lpstr>ColfaxAI</vt:lpstr>
      <vt:lpstr>Consolas</vt:lpstr>
      <vt:lpstr>Slack-Lato</vt:lpstr>
      <vt:lpstr>Söhne</vt:lpstr>
      <vt:lpstr>Office Theme</vt:lpstr>
      <vt:lpstr>PowerPoint Presentation</vt:lpstr>
      <vt:lpstr>Purpose of the Presentation</vt:lpstr>
      <vt:lpstr>Our Data Sets</vt:lpstr>
      <vt:lpstr>The Impact of Country Wealth on Happiness and Longevity: Does Money Equal Happiness and Longevity?</vt:lpstr>
      <vt:lpstr>GDP’s Effect on Happiness and Life Expectancy</vt:lpstr>
      <vt:lpstr>Health Level vs Life Expectancy</vt:lpstr>
      <vt:lpstr>Health level vs Life Expectancy</vt:lpstr>
      <vt:lpstr>PowerPoint Presentation</vt:lpstr>
      <vt:lpstr>Possible solution</vt:lpstr>
      <vt:lpstr>How Does Schooling Effect Happiness?</vt:lpstr>
      <vt:lpstr>Happiness Score, Family &amp; Freedom</vt:lpstr>
      <vt:lpstr>Impact of Family &amp; Social Connections</vt:lpstr>
      <vt:lpstr>Impact of Freedom to Make Life Decisions</vt:lpstr>
      <vt:lpstr>Top 5 Ranked Countries from our Data Sets</vt:lpstr>
      <vt:lpstr>Conclusion: Increased Happiness can have a positive impact on Life Expectancy.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2023-05-15T10:25:20Z</dcterms:created>
  <dcterms:modified xsi:type="dcterms:W3CDTF">2023-05-23T10:27:06Z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21565;#Templates 15|23429aea-cf88-4627-a4f4-d1db26527ca3</vt:lpwstr>
  </property>
  <property fmtid="{D5CDD505-2E9C-101B-9397-08002B2CF9AE}" pid="3" name="ContentTypeId">
    <vt:lpwstr>0x0101007C1D5F340F01F94FA2FD29A5E6DC872E</vt:lpwstr>
  </property>
  <property fmtid="{D5CDD505-2E9C-101B-9397-08002B2CF9AE}" pid="4" name="FeatureTags">
    <vt:lpwstr/>
  </property>
  <property fmtid="{D5CDD505-2E9C-101B-9397-08002B2CF9AE}" pid="5" name="LocalizationTags">
    <vt:lpwstr>22519;#Templates_Release15|b1fd5811-3f3d-4639-b3ad-a29d0050f2f8</vt:lpwstr>
  </property>
  <property fmtid="{D5CDD505-2E9C-101B-9397-08002B2CF9AE}" pid="6" name="ScenarioTags">
    <vt:lpwstr/>
  </property>
  <property fmtid="{D5CDD505-2E9C-101B-9397-08002B2CF9AE}" pid="7" name="CampaignTags">
    <vt:lpwstr/>
  </property>
</Properties>
</file>